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8"/>
  </p:notesMasterIdLst>
  <p:sldIdLst>
    <p:sldId id="353" r:id="rId2"/>
    <p:sldId id="316" r:id="rId3"/>
    <p:sldId id="375" r:id="rId4"/>
    <p:sldId id="374" r:id="rId5"/>
    <p:sldId id="361" r:id="rId6"/>
    <p:sldId id="362" r:id="rId7"/>
    <p:sldId id="363" r:id="rId8"/>
    <p:sldId id="364" r:id="rId9"/>
    <p:sldId id="365" r:id="rId10"/>
    <p:sldId id="366" r:id="rId11"/>
    <p:sldId id="367" r:id="rId12"/>
    <p:sldId id="369" r:id="rId13"/>
    <p:sldId id="368" r:id="rId14"/>
    <p:sldId id="370" r:id="rId15"/>
    <p:sldId id="371" r:id="rId16"/>
    <p:sldId id="372" r:id="rId17"/>
    <p:sldId id="373" r:id="rId18"/>
    <p:sldId id="376" r:id="rId19"/>
    <p:sldId id="377" r:id="rId20"/>
    <p:sldId id="378" r:id="rId21"/>
    <p:sldId id="379" r:id="rId22"/>
    <p:sldId id="380" r:id="rId23"/>
    <p:sldId id="381" r:id="rId24"/>
    <p:sldId id="382" r:id="rId25"/>
    <p:sldId id="383" r:id="rId26"/>
    <p:sldId id="313" r:id="rId27"/>
  </p:sldIdLst>
  <p:sldSz cx="9144000" cy="6858000" type="screen4x3"/>
  <p:notesSz cx="6858000" cy="9144000"/>
  <p:embeddedFontLst>
    <p:embeddedFont>
      <p:font typeface="Open Sans" panose="020B0604020202020204" charset="0"/>
      <p:regular r:id="rId29"/>
      <p:bold r:id="rId30"/>
      <p:italic r:id="rId31"/>
      <p:boldItalic r:id="rId32"/>
    </p:embeddedFont>
    <p:embeddedFont>
      <p:font typeface="Calibri" panose="020F0502020204030204" pitchFamily="34" charset="0"/>
      <p:regular r:id="rId33"/>
      <p:bold r:id="rId34"/>
      <p:italic r:id="rId35"/>
      <p:boldItalic r:id="rId36"/>
    </p:embeddedFont>
    <p:embeddedFont>
      <p:font typeface="WWF" panose="02000000000000000000" charset="0"/>
      <p:regular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9DE"/>
    <a:srgbClr val="007932"/>
    <a:srgbClr val="000000"/>
    <a:srgbClr val="990099"/>
    <a:srgbClr val="FF66FF"/>
    <a:srgbClr val="00C1FF"/>
    <a:srgbClr val="FF9311"/>
    <a:srgbClr val="FFA73E"/>
    <a:srgbClr val="19A44A"/>
    <a:srgbClr val="1BA44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69" autoAdjust="0"/>
    <p:restoredTop sz="62152" autoAdjust="0"/>
  </p:normalViewPr>
  <p:slideViewPr>
    <p:cSldViewPr>
      <p:cViewPr varScale="1">
        <p:scale>
          <a:sx n="50" d="100"/>
          <a:sy n="50" d="100"/>
        </p:scale>
        <p:origin x="-2314" y="-77"/>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font" Target="fonts/font6.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9DB624E-4DA4-4CD7-B065-883828E4A97B}" type="datetimeFigureOut">
              <a:rPr lang="en-US" smtClean="0"/>
              <a:t>4/28/2021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9CF5DBF-F8E3-4874-B55A-4F6EA29637FA}" type="slidenum">
              <a:rPr lang="en-US" smtClean="0"/>
              <a:t>‹#›</a:t>
            </a:fld>
            <a:endParaRPr lang="en-US"/>
          </a:p>
        </p:txBody>
      </p:sp>
    </p:spTree>
    <p:extLst>
      <p:ext uri="{BB962C8B-B14F-4D97-AF65-F5344CB8AC3E}">
        <p14:creationId xmlns:p14="http://schemas.microsoft.com/office/powerpoint/2010/main" val="23845150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There are many reasons why a forest could represent a high conservation value.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They might:</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Shelter significant concentration of biological diversity;</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Basic ecosystem services in critical situations;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Provide resources fundamental for satisfying the basic necessities of local communities;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Critical for the preservation of the cultural identity of a community or an area;</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Constitute a rare or endangered forest ecosystem as a type /association,</a:t>
            </a:r>
            <a:r>
              <a:rPr lang="en-US" sz="1200" kern="1200" baseline="0" dirty="0" smtClean="0">
                <a:solidFill>
                  <a:schemeClr val="tx1"/>
                </a:solidFill>
                <a:effectLst/>
                <a:latin typeface="+mn-lt"/>
                <a:ea typeface="+mn-ea"/>
                <a:cs typeface="+mn-cs"/>
              </a:rPr>
              <a:t> etc. </a:t>
            </a:r>
            <a:endParaRPr lang="en-US"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b="1" kern="1200" dirty="0" smtClean="0">
                <a:solidFill>
                  <a:schemeClr val="tx1"/>
                </a:solidFill>
                <a:effectLst/>
                <a:latin typeface="+mn-lt"/>
                <a:ea typeface="+mn-ea"/>
                <a:cs typeface="+mn-cs"/>
              </a:rPr>
              <a:t>OR because its naturalness</a:t>
            </a:r>
            <a:r>
              <a:rPr lang="en-US" sz="1200" kern="1200" dirty="0" smtClean="0">
                <a:solidFill>
                  <a:schemeClr val="tx1"/>
                </a:solidFill>
                <a:effectLst/>
                <a:latin typeface="+mn-lt"/>
                <a:ea typeface="+mn-ea"/>
                <a:cs typeface="+mn-cs"/>
              </a:rPr>
              <a:t> - and so we reach to Old Growth Forest</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 high degree of naturalness, </a:t>
            </a:r>
            <a:r>
              <a:rPr lang="en-US" sz="1200" b="1" kern="1200" dirty="0" smtClean="0">
                <a:solidFill>
                  <a:schemeClr val="tx1"/>
                </a:solidFill>
                <a:effectLst/>
                <a:latin typeface="+mn-lt"/>
                <a:ea typeface="+mn-ea"/>
                <a:cs typeface="+mn-cs"/>
              </a:rPr>
              <a:t>form</a:t>
            </a:r>
            <a:r>
              <a:rPr lang="en-US" sz="1200" kern="1200" dirty="0" smtClean="0">
                <a:solidFill>
                  <a:schemeClr val="tx1"/>
                </a:solidFill>
                <a:effectLst/>
                <a:latin typeface="+mn-lt"/>
                <a:ea typeface="+mn-ea"/>
                <a:cs typeface="+mn-cs"/>
              </a:rPr>
              <a:t> mainly due to natural influences is not only </a:t>
            </a:r>
            <a:r>
              <a:rPr lang="en-US" sz="1200" b="1" kern="1200" dirty="0" smtClean="0">
                <a:solidFill>
                  <a:schemeClr val="tx1"/>
                </a:solidFill>
                <a:effectLst/>
                <a:latin typeface="+mn-lt"/>
                <a:ea typeface="+mn-ea"/>
                <a:cs typeface="+mn-cs"/>
              </a:rPr>
              <a:t>rare</a:t>
            </a:r>
            <a:r>
              <a:rPr lang="en-US" sz="1200" kern="1200" dirty="0" smtClean="0">
                <a:solidFill>
                  <a:schemeClr val="tx1"/>
                </a:solidFill>
                <a:effectLst/>
                <a:latin typeface="+mn-lt"/>
                <a:ea typeface="+mn-ea"/>
                <a:cs typeface="+mn-cs"/>
              </a:rPr>
              <a:t> nowadays but also </a:t>
            </a:r>
            <a:r>
              <a:rPr lang="en-US" sz="1200" b="1" kern="1200" dirty="0" smtClean="0">
                <a:solidFill>
                  <a:schemeClr val="tx1"/>
                </a:solidFill>
                <a:effectLst/>
                <a:latin typeface="+mn-lt"/>
                <a:ea typeface="+mn-ea"/>
                <a:cs typeface="+mn-cs"/>
              </a:rPr>
              <a:t>very important</a:t>
            </a:r>
            <a:r>
              <a:rPr lang="en-US" sz="1200" kern="1200" dirty="0" smtClean="0">
                <a:solidFill>
                  <a:schemeClr val="tx1"/>
                </a:solidFill>
                <a:effectLst/>
                <a:latin typeface="+mn-lt"/>
                <a:ea typeface="+mn-ea"/>
                <a:cs typeface="+mn-cs"/>
              </a:rPr>
              <a:t> from a scientific, biodiversity conservation, fighting against climate change, recreational, and not the least </a:t>
            </a:r>
            <a:r>
              <a:rPr lang="en-US" sz="1200" b="1" kern="1200" dirty="0" smtClean="0">
                <a:solidFill>
                  <a:schemeClr val="tx1"/>
                </a:solidFill>
                <a:effectLst/>
                <a:latin typeface="+mn-lt"/>
                <a:ea typeface="+mn-ea"/>
                <a:cs typeface="+mn-cs"/>
              </a:rPr>
              <a:t>cultural identity</a:t>
            </a:r>
            <a:r>
              <a:rPr lang="en-US" sz="1200" kern="1200" dirty="0" smtClean="0">
                <a:solidFill>
                  <a:schemeClr val="tx1"/>
                </a:solidFill>
                <a:effectLst/>
                <a:latin typeface="+mn-lt"/>
                <a:ea typeface="+mn-ea"/>
                <a:cs typeface="+mn-cs"/>
              </a:rPr>
              <a:t> point of view. </a:t>
            </a:r>
          </a:p>
          <a:p>
            <a:r>
              <a:rPr lang="en-US" sz="1200" kern="1200" dirty="0" smtClean="0">
                <a:solidFill>
                  <a:schemeClr val="tx1"/>
                </a:solidFill>
                <a:effectLst/>
                <a:latin typeface="+mn-lt"/>
                <a:ea typeface="+mn-ea"/>
                <a:cs typeface="+mn-cs"/>
              </a:rPr>
              <a:t>But the scope of the PPT is not to raise awareness of the importance of this European Heritage – something that most probably it is clear now for everybody here. </a:t>
            </a:r>
          </a:p>
          <a:p>
            <a:r>
              <a:rPr lang="en-US" sz="1200" kern="1200" dirty="0" smtClean="0">
                <a:solidFill>
                  <a:schemeClr val="tx1"/>
                </a:solidFill>
                <a:effectLst/>
                <a:latin typeface="+mn-lt"/>
                <a:ea typeface="+mn-ea"/>
                <a:cs typeface="+mn-cs"/>
              </a:rPr>
              <a:t>It is rather a try to present our perspective about </a:t>
            </a:r>
            <a:r>
              <a:rPr lang="en-US" sz="1200" b="1" kern="1200" dirty="0" smtClean="0">
                <a:solidFill>
                  <a:schemeClr val="tx1"/>
                </a:solidFill>
                <a:effectLst/>
                <a:latin typeface="+mn-lt"/>
                <a:ea typeface="+mn-ea"/>
                <a:cs typeface="+mn-cs"/>
              </a:rPr>
              <a:t>The Process</a:t>
            </a:r>
            <a:r>
              <a:rPr lang="en-US" sz="1200" kern="1200" dirty="0" smtClean="0">
                <a:solidFill>
                  <a:schemeClr val="tx1"/>
                </a:solidFill>
                <a:effectLst/>
                <a:latin typeface="+mn-lt"/>
                <a:ea typeface="+mn-ea"/>
                <a:cs typeface="+mn-cs"/>
              </a:rPr>
              <a:t> of protecting Old Growth Forest in Romania, with its achievements &amp; challenges and of course </a:t>
            </a:r>
            <a:r>
              <a:rPr lang="en-US" sz="1200" b="1" kern="1200" dirty="0" smtClean="0">
                <a:solidFill>
                  <a:schemeClr val="tx1"/>
                </a:solidFill>
                <a:effectLst/>
                <a:latin typeface="+mn-lt"/>
                <a:ea typeface="+mn-ea"/>
                <a:cs typeface="+mn-cs"/>
              </a:rPr>
              <a:t>the way forward </a:t>
            </a:r>
            <a:r>
              <a:rPr lang="en-US" sz="1200" kern="1200" dirty="0" smtClean="0">
                <a:solidFill>
                  <a:schemeClr val="tx1"/>
                </a:solidFill>
                <a:effectLst/>
                <a:latin typeface="+mn-lt"/>
                <a:ea typeface="+mn-ea"/>
                <a:cs typeface="+mn-cs"/>
              </a:rPr>
              <a:t>considering the need to complete the mission of preserving this value.</a:t>
            </a:r>
          </a:p>
          <a:p>
            <a:endParaRPr lang="en-US" b="0" dirty="0"/>
          </a:p>
        </p:txBody>
      </p:sp>
      <p:sp>
        <p:nvSpPr>
          <p:cNvPr id="4" name="Slide Number Placeholder 3"/>
          <p:cNvSpPr>
            <a:spLocks noGrp="1"/>
          </p:cNvSpPr>
          <p:nvPr>
            <p:ph type="sldNum" sz="quarter" idx="10"/>
          </p:nvPr>
        </p:nvSpPr>
        <p:spPr/>
        <p:txBody>
          <a:bodyPr/>
          <a:lstStyle/>
          <a:p>
            <a:fld id="{99CF5DBF-F8E3-4874-B55A-4F6EA29637FA}" type="slidenum">
              <a:rPr lang="en-US" smtClean="0"/>
              <a:t>1</a:t>
            </a:fld>
            <a:endParaRPr lang="en-US" dirty="0"/>
          </a:p>
        </p:txBody>
      </p:sp>
    </p:spTree>
    <p:extLst>
      <p:ext uri="{BB962C8B-B14F-4D97-AF65-F5344CB8AC3E}">
        <p14:creationId xmlns:p14="http://schemas.microsoft.com/office/powerpoint/2010/main" val="28003703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85E197C7-F022-45A3-B23D-6B3E778F7B2A}" type="slidenum">
              <a:rPr lang="en-IE" smtClean="0">
                <a:latin typeface="Arial" charset="0"/>
              </a:rPr>
              <a:pPr/>
              <a:t>10</a:t>
            </a:fld>
            <a:endParaRPr lang="en-IE" smtClean="0">
              <a:latin typeface="Arial" charset="0"/>
            </a:endParaRPr>
          </a:p>
        </p:txBody>
      </p:sp>
      <p:sp>
        <p:nvSpPr>
          <p:cNvPr id="2253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2532"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sz="1200" b="1" kern="1200" dirty="0" smtClean="0">
                <a:solidFill>
                  <a:schemeClr val="tx1"/>
                </a:solidFill>
                <a:effectLst/>
                <a:latin typeface="+mn-lt"/>
                <a:ea typeface="+mn-ea"/>
                <a:cs typeface="+mn-cs"/>
              </a:rPr>
              <a:t>2012 – OGF reaches their Protection status in the legislation  </a:t>
            </a:r>
            <a:endParaRPr lang="en-US" sz="1200" kern="1200" dirty="0" smtClean="0">
              <a:solidFill>
                <a:schemeClr val="tx1"/>
              </a:solidFill>
              <a:effectLst/>
              <a:latin typeface="+mn-lt"/>
              <a:ea typeface="+mn-ea"/>
              <a:cs typeface="+mn-cs"/>
            </a:endParaRPr>
          </a:p>
          <a:p>
            <a:r>
              <a:rPr lang="en-US" sz="1200" i="1" kern="1200" dirty="0" err="1" smtClean="0">
                <a:solidFill>
                  <a:schemeClr val="tx1"/>
                </a:solidFill>
                <a:effectLst/>
                <a:latin typeface="+mn-lt"/>
                <a:ea typeface="+mn-ea"/>
                <a:cs typeface="+mn-cs"/>
              </a:rPr>
              <a:t>Succes</a:t>
            </a:r>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marL="171450" lvl="0" indent="-171450">
              <a:buFont typeface="Wingdings" panose="05000000000000000000" pitchFamily="2" charset="2"/>
              <a:buChar char="ü"/>
            </a:pPr>
            <a:r>
              <a:rPr lang="en-US" sz="1200" kern="1200" dirty="0" smtClean="0">
                <a:solidFill>
                  <a:schemeClr val="tx1"/>
                </a:solidFill>
                <a:effectLst/>
                <a:latin typeface="+mn-lt"/>
                <a:ea typeface="+mn-ea"/>
                <a:cs typeface="+mn-cs"/>
              </a:rPr>
              <a:t>Strict protection regime is enforced</a:t>
            </a:r>
          </a:p>
          <a:p>
            <a:pPr marL="171450" lvl="0" indent="-171450">
              <a:buFont typeface="Wingdings" panose="05000000000000000000" pitchFamily="2" charset="2"/>
              <a:buChar char="ü"/>
            </a:pPr>
            <a:r>
              <a:rPr lang="en-US" sz="1200" kern="1200" dirty="0" smtClean="0">
                <a:solidFill>
                  <a:schemeClr val="tx1"/>
                </a:solidFill>
                <a:effectLst/>
                <a:latin typeface="+mn-lt"/>
                <a:ea typeface="+mn-ea"/>
                <a:cs typeface="+mn-cs"/>
              </a:rPr>
              <a:t>It was a participatory and transparent process for setting up the identification criteria (engaging NGOs, RO Academy, National Research Institute, Forestry Universities and other key stakeholders); </a:t>
            </a:r>
          </a:p>
          <a:p>
            <a:pPr marL="171450" lvl="0" indent="-171450">
              <a:buFont typeface="Wingdings" panose="05000000000000000000" pitchFamily="2" charset="2"/>
              <a:buChar char="ü"/>
            </a:pPr>
            <a:r>
              <a:rPr lang="en-US" sz="1200" kern="1200" dirty="0" smtClean="0">
                <a:solidFill>
                  <a:schemeClr val="tx1"/>
                </a:solidFill>
                <a:effectLst/>
                <a:latin typeface="+mn-lt"/>
                <a:ea typeface="+mn-ea"/>
                <a:cs typeface="+mn-cs"/>
              </a:rPr>
              <a:t>Criteria and indicators </a:t>
            </a:r>
            <a:r>
              <a:rPr lang="en-US" sz="1200" b="1" kern="1200" dirty="0" smtClean="0">
                <a:solidFill>
                  <a:schemeClr val="tx1"/>
                </a:solidFill>
                <a:effectLst/>
                <a:latin typeface="+mn-lt"/>
                <a:ea typeface="+mn-ea"/>
                <a:cs typeface="+mn-cs"/>
              </a:rPr>
              <a:t>are</a:t>
            </a:r>
            <a:r>
              <a:rPr lang="en-US" sz="1200" kern="1200" dirty="0" smtClean="0">
                <a:solidFill>
                  <a:schemeClr val="tx1"/>
                </a:solidFill>
                <a:effectLst/>
                <a:latin typeface="+mn-lt"/>
                <a:ea typeface="+mn-ea"/>
                <a:cs typeface="+mn-cs"/>
              </a:rPr>
              <a:t> harmonized with the PINMATRA ones;</a:t>
            </a:r>
          </a:p>
          <a:p>
            <a:pPr marL="171450" lvl="0" indent="-171450">
              <a:buFont typeface="Wingdings" panose="05000000000000000000" pitchFamily="2" charset="2"/>
              <a:buChar char="ü"/>
            </a:pPr>
            <a:r>
              <a:rPr lang="en-US" sz="1200" kern="1200" dirty="0" smtClean="0">
                <a:solidFill>
                  <a:schemeClr val="tx1"/>
                </a:solidFill>
                <a:effectLst/>
                <a:latin typeface="+mn-lt"/>
                <a:ea typeface="+mn-ea"/>
                <a:cs typeface="+mn-cs"/>
              </a:rPr>
              <a:t>The legal procedure for identification and establishing protection regime are the updating</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forest management plan (FMP) procedure (this is happening every 10 years); </a:t>
            </a:r>
          </a:p>
          <a:p>
            <a:r>
              <a:rPr lang="en-US" sz="1200" i="1" kern="1200" dirty="0" smtClean="0">
                <a:solidFill>
                  <a:schemeClr val="tx1"/>
                </a:solidFill>
                <a:effectLst/>
                <a:latin typeface="+mn-lt"/>
                <a:ea typeface="+mn-ea"/>
                <a:cs typeface="+mn-cs"/>
              </a:rPr>
              <a:t>BUT</a:t>
            </a:r>
          </a:p>
          <a:p>
            <a:pPr lvl="0"/>
            <a:r>
              <a:rPr lang="en-US" sz="1200" kern="1200" dirty="0" smtClean="0">
                <a:solidFill>
                  <a:schemeClr val="tx1"/>
                </a:solidFill>
                <a:effectLst/>
                <a:latin typeface="+mn-lt"/>
                <a:ea typeface="+mn-ea"/>
                <a:cs typeface="+mn-cs"/>
              </a:rPr>
              <a:t>→ FMP revision is the only way to ensure OGF protection</a:t>
            </a:r>
            <a:r>
              <a:rPr lang="en-US" sz="1200" kern="1200" baseline="0" dirty="0" smtClean="0">
                <a:solidFill>
                  <a:schemeClr val="tx1"/>
                </a:solidFill>
                <a:effectLst/>
                <a:latin typeface="+mn-lt"/>
                <a:ea typeface="+mn-ea"/>
                <a:cs typeface="+mn-cs"/>
              </a:rPr>
              <a:t> (and this is a slow process)</a:t>
            </a:r>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 A moratorium is established for PINMATRA areas – but only for those with a production role (covering about 15% of the area</a:t>
            </a:r>
            <a:r>
              <a:rPr lang="en-US" sz="1200" kern="1200" baseline="0" dirty="0" smtClean="0">
                <a:solidFill>
                  <a:schemeClr val="tx1"/>
                </a:solidFill>
                <a:effectLst/>
                <a:latin typeface="+mn-lt"/>
                <a:ea typeface="+mn-ea"/>
                <a:cs typeface="+mn-cs"/>
              </a:rPr>
              <a:t> included in PINMATRA</a:t>
            </a:r>
            <a:r>
              <a:rPr lang="en-US" sz="1200" kern="1200" dirty="0" smtClean="0">
                <a:solidFill>
                  <a:schemeClr val="tx1"/>
                </a:solidFill>
                <a:effectLst/>
                <a:latin typeface="+mn-lt"/>
                <a:ea typeface="+mn-ea"/>
                <a:cs typeface="+mn-cs"/>
              </a:rPr>
              <a:t>)</a:t>
            </a:r>
          </a:p>
          <a:p>
            <a:pPr lvl="0"/>
            <a:r>
              <a:rPr lang="en-US" sz="1200" kern="1200" dirty="0" smtClean="0">
                <a:solidFill>
                  <a:schemeClr val="tx1"/>
                </a:solidFill>
                <a:effectLst/>
                <a:latin typeface="+mn-lt"/>
                <a:ea typeface="+mn-ea"/>
                <a:cs typeface="+mn-cs"/>
              </a:rPr>
              <a:t>→ PINMATRA results are not officially published - moratorium cannot be applied!</a:t>
            </a:r>
          </a:p>
          <a:p>
            <a:pPr lvl="0"/>
            <a:r>
              <a:rPr lang="en-US" sz="1200" kern="1200" dirty="0" smtClean="0">
                <a:solidFill>
                  <a:schemeClr val="tx1"/>
                </a:solidFill>
                <a:effectLst/>
                <a:latin typeface="+mn-lt"/>
                <a:ea typeface="+mn-ea"/>
                <a:cs typeface="+mn-cs"/>
              </a:rPr>
              <a:t>→ </a:t>
            </a:r>
            <a:r>
              <a:rPr lang="en-US" sz="1200" b="1" u="sng" kern="1200" dirty="0" smtClean="0">
                <a:solidFill>
                  <a:schemeClr val="tx1"/>
                </a:solidFill>
                <a:effectLst/>
                <a:latin typeface="+mn-lt"/>
                <a:ea typeface="+mn-ea"/>
                <a:cs typeface="+mn-cs"/>
              </a:rPr>
              <a:t>As a conclusion</a:t>
            </a:r>
            <a:r>
              <a:rPr lang="en-US" sz="1200" kern="1200" dirty="0" smtClean="0">
                <a:solidFill>
                  <a:schemeClr val="tx1"/>
                </a:solidFill>
                <a:effectLst/>
                <a:latin typeface="+mn-lt"/>
                <a:ea typeface="+mn-ea"/>
                <a:cs typeface="+mn-cs"/>
              </a:rPr>
              <a:t>: protection process just started without really knowing where are the Romanian’s OGF; and with an inapplicable moratorium to ensure protection of PINMATRA Study. AND </a:t>
            </a:r>
            <a:r>
              <a:rPr lang="en-US" sz="1200" b="1" kern="1200" dirty="0" smtClean="0">
                <a:solidFill>
                  <a:schemeClr val="tx1"/>
                </a:solidFill>
                <a:effectLst/>
                <a:latin typeface="+mn-lt"/>
                <a:ea typeface="+mn-ea"/>
                <a:cs typeface="+mn-cs"/>
              </a:rPr>
              <a:t>NO functional compensatory mechanism for private owners</a:t>
            </a:r>
            <a:r>
              <a:rPr lang="en-US" sz="1200" b="0" kern="1200" baseline="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defTabSz="457200"/>
            <a:endParaRPr lang="bg-BG" dirty="0" smtClean="0"/>
          </a:p>
          <a:p>
            <a:pPr defTabSz="457200"/>
            <a:endParaRPr lang="bg-BG" dirty="0" smtClean="0"/>
          </a:p>
        </p:txBody>
      </p:sp>
    </p:spTree>
    <p:extLst>
      <p:ext uri="{BB962C8B-B14F-4D97-AF65-F5344CB8AC3E}">
        <p14:creationId xmlns:p14="http://schemas.microsoft.com/office/powerpoint/2010/main" val="204476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85E197C7-F022-45A3-B23D-6B3E778F7B2A}" type="slidenum">
              <a:rPr lang="en-IE" smtClean="0">
                <a:latin typeface="Arial" charset="0"/>
              </a:rPr>
              <a:pPr/>
              <a:t>11</a:t>
            </a:fld>
            <a:endParaRPr lang="en-IE" smtClean="0">
              <a:latin typeface="Arial" charset="0"/>
            </a:endParaRPr>
          </a:p>
        </p:txBody>
      </p:sp>
      <p:sp>
        <p:nvSpPr>
          <p:cNvPr id="2253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2532"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sz="1200" b="1" kern="1200" dirty="0" smtClean="0">
                <a:solidFill>
                  <a:schemeClr val="tx1"/>
                </a:solidFill>
                <a:effectLst/>
                <a:latin typeface="+mn-lt"/>
                <a:ea typeface="+mn-ea"/>
                <a:cs typeface="+mn-cs"/>
              </a:rPr>
              <a:t>2014 – </a:t>
            </a:r>
            <a:r>
              <a:rPr lang="en-US" sz="1200" b="1" kern="1200" dirty="0" err="1" smtClean="0">
                <a:solidFill>
                  <a:schemeClr val="tx1"/>
                </a:solidFill>
                <a:effectLst/>
                <a:latin typeface="+mn-lt"/>
                <a:ea typeface="+mn-ea"/>
                <a:cs typeface="+mn-cs"/>
              </a:rPr>
              <a:t>Conventia</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Carpati</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Mikulov</a:t>
            </a:r>
            <a:r>
              <a:rPr lang="en-US" sz="1200" b="1" kern="1200" dirty="0" smtClean="0">
                <a:solidFill>
                  <a:schemeClr val="tx1"/>
                </a:solidFill>
                <a:effectLst/>
                <a:latin typeface="+mn-lt"/>
                <a:ea typeface="+mn-ea"/>
                <a:cs typeface="+mn-cs"/>
              </a:rPr>
              <a:t>, Czech Republic)</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i="1" kern="1200" dirty="0" err="1" smtClean="0">
                <a:solidFill>
                  <a:schemeClr val="tx1"/>
                </a:solidFill>
                <a:effectLst/>
                <a:latin typeface="+mn-lt"/>
                <a:ea typeface="+mn-ea"/>
                <a:cs typeface="+mn-cs"/>
              </a:rPr>
              <a:t>Succes</a:t>
            </a:r>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marL="171450" lvl="0" indent="-171450">
              <a:buFont typeface="Wingdings" panose="05000000000000000000" pitchFamily="2" charset="2"/>
              <a:buChar char="ü"/>
            </a:pPr>
            <a:r>
              <a:rPr lang="en-US" sz="1200" kern="1200" dirty="0" smtClean="0">
                <a:solidFill>
                  <a:schemeClr val="tx1"/>
                </a:solidFill>
                <a:effectLst/>
                <a:latin typeface="+mn-lt"/>
                <a:ea typeface="+mn-ea"/>
                <a:cs typeface="+mn-cs"/>
              </a:rPr>
              <a:t>Identification criteria are established for virgin forest– those forest ecosystems that require a strict protection in terms of naturalness</a:t>
            </a:r>
          </a:p>
          <a:p>
            <a:pPr marL="171450" lvl="0" indent="-171450">
              <a:buFont typeface="Wingdings" panose="05000000000000000000" pitchFamily="2" charset="2"/>
              <a:buChar char="ü"/>
            </a:pPr>
            <a:r>
              <a:rPr lang="en-US" sz="1200" kern="1200" dirty="0" smtClean="0">
                <a:solidFill>
                  <a:schemeClr val="tx1"/>
                </a:solidFill>
                <a:effectLst/>
                <a:latin typeface="+mn-lt"/>
                <a:ea typeface="+mn-ea"/>
                <a:cs typeface="+mn-cs"/>
              </a:rPr>
              <a:t>developed by groups of experts is finally assumed by the official representatives of the Carpathian countries</a:t>
            </a:r>
          </a:p>
          <a:p>
            <a:pPr marL="171450" lvl="0" indent="-171450">
              <a:buFont typeface="Wingdings" panose="05000000000000000000" pitchFamily="2" charset="2"/>
              <a:buChar char="ü"/>
            </a:pPr>
            <a:r>
              <a:rPr lang="en-US" sz="1200" kern="1200" dirty="0" smtClean="0">
                <a:solidFill>
                  <a:schemeClr val="tx1"/>
                </a:solidFill>
                <a:effectLst/>
                <a:latin typeface="+mn-lt"/>
                <a:ea typeface="+mn-ea"/>
                <a:cs typeface="+mn-cs"/>
              </a:rPr>
              <a:t>very much in line with the RO legislation provisions</a:t>
            </a:r>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BUT: </a:t>
            </a:r>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 The Carpathian Convention protocol does not have legal levers to speed up the process in Romania. </a:t>
            </a:r>
          </a:p>
          <a:p>
            <a:pPr defTabSz="457200"/>
            <a:endParaRPr lang="bg-BG" dirty="0" smtClean="0"/>
          </a:p>
        </p:txBody>
      </p:sp>
    </p:spTree>
    <p:extLst>
      <p:ext uri="{BB962C8B-B14F-4D97-AF65-F5344CB8AC3E}">
        <p14:creationId xmlns:p14="http://schemas.microsoft.com/office/powerpoint/2010/main" val="16279495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85E197C7-F022-45A3-B23D-6B3E778F7B2A}" type="slidenum">
              <a:rPr lang="en-IE" smtClean="0">
                <a:latin typeface="Arial" charset="0"/>
              </a:rPr>
              <a:pPr/>
              <a:t>12</a:t>
            </a:fld>
            <a:endParaRPr lang="en-IE" smtClean="0">
              <a:latin typeface="Arial" charset="0"/>
            </a:endParaRPr>
          </a:p>
        </p:txBody>
      </p:sp>
      <p:sp>
        <p:nvSpPr>
          <p:cNvPr id="2253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2532"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sz="1200" b="1" kern="1200" dirty="0" smtClean="0">
                <a:solidFill>
                  <a:schemeClr val="tx1"/>
                </a:solidFill>
                <a:effectLst/>
                <a:latin typeface="+mn-lt"/>
                <a:ea typeface="+mn-ea"/>
                <a:cs typeface="+mn-cs"/>
              </a:rPr>
              <a:t>2015 – Forestry Code</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i="1" kern="1200" dirty="0" err="1" smtClean="0">
                <a:solidFill>
                  <a:schemeClr val="tx1"/>
                </a:solidFill>
                <a:effectLst/>
                <a:latin typeface="+mn-lt"/>
                <a:ea typeface="+mn-ea"/>
                <a:cs typeface="+mn-cs"/>
              </a:rPr>
              <a:t>Succes</a:t>
            </a:r>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marL="171450" lvl="0" indent="-171450">
              <a:buFont typeface="Wingdings" panose="05000000000000000000" pitchFamily="2" charset="2"/>
              <a:buChar char="ü"/>
            </a:pPr>
            <a:r>
              <a:rPr lang="en-US" sz="1200" kern="1200" dirty="0" smtClean="0">
                <a:solidFill>
                  <a:schemeClr val="tx1"/>
                </a:solidFill>
                <a:effectLst/>
                <a:latin typeface="+mn-lt"/>
                <a:ea typeface="+mn-ea"/>
                <a:cs typeface="+mn-cs"/>
              </a:rPr>
              <a:t>The protection of virgin forests is now provided by law;</a:t>
            </a:r>
          </a:p>
          <a:p>
            <a:pPr marL="171450" lvl="0" indent="-171450">
              <a:buFont typeface="Wingdings" panose="05000000000000000000" pitchFamily="2" charset="2"/>
              <a:buChar char="ü"/>
            </a:pPr>
            <a:r>
              <a:rPr lang="en-US" sz="1200" kern="1200" dirty="0" smtClean="0">
                <a:solidFill>
                  <a:schemeClr val="tx1"/>
                </a:solidFill>
                <a:effectLst/>
                <a:latin typeface="+mn-lt"/>
                <a:ea typeface="+mn-ea"/>
                <a:cs typeface="+mn-cs"/>
              </a:rPr>
              <a:t>It is now imposed the establishment of the National Catalog as a tool for evidence and management of virgin and quasi-virgin forests.</a:t>
            </a:r>
          </a:p>
          <a:p>
            <a:r>
              <a:rPr lang="en-US" sz="1200" i="1" kern="1200" dirty="0" smtClean="0">
                <a:solidFill>
                  <a:schemeClr val="tx1"/>
                </a:solidFill>
                <a:effectLst/>
                <a:latin typeface="+mn-lt"/>
                <a:ea typeface="+mn-ea"/>
                <a:cs typeface="+mn-cs"/>
              </a:rPr>
              <a:t>BUT: </a:t>
            </a:r>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 The legal procedures (to make the process more transparent and dynamic) must wait for the elaboration of a Ministerial Order.</a:t>
            </a:r>
            <a:r>
              <a:rPr lang="en-US" sz="1200" kern="1200" baseline="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defTabSz="457200"/>
            <a:endParaRPr lang="bg-BG" dirty="0" smtClean="0"/>
          </a:p>
        </p:txBody>
      </p:sp>
    </p:spTree>
    <p:extLst>
      <p:ext uri="{BB962C8B-B14F-4D97-AF65-F5344CB8AC3E}">
        <p14:creationId xmlns:p14="http://schemas.microsoft.com/office/powerpoint/2010/main" val="1754400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85E197C7-F022-45A3-B23D-6B3E778F7B2A}" type="slidenum">
              <a:rPr lang="en-IE" smtClean="0">
                <a:latin typeface="Arial" charset="0"/>
              </a:rPr>
              <a:pPr/>
              <a:t>13</a:t>
            </a:fld>
            <a:endParaRPr lang="en-IE" smtClean="0">
              <a:latin typeface="Arial" charset="0"/>
            </a:endParaRPr>
          </a:p>
        </p:txBody>
      </p:sp>
      <p:sp>
        <p:nvSpPr>
          <p:cNvPr id="2253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2532"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sz="1200" b="1" kern="1200" dirty="0" smtClean="0">
                <a:solidFill>
                  <a:schemeClr val="tx1"/>
                </a:solidFill>
                <a:effectLst/>
                <a:latin typeface="+mn-lt"/>
                <a:ea typeface="+mn-ea"/>
                <a:cs typeface="+mn-cs"/>
              </a:rPr>
              <a:t>2016 </a:t>
            </a:r>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i="1" kern="1200" dirty="0" err="1" smtClean="0">
                <a:solidFill>
                  <a:schemeClr val="tx1"/>
                </a:solidFill>
                <a:effectLst/>
                <a:latin typeface="+mn-lt"/>
                <a:ea typeface="+mn-ea"/>
                <a:cs typeface="+mn-cs"/>
              </a:rPr>
              <a:t>Succes</a:t>
            </a:r>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marL="171450" lvl="0" indent="-171450">
              <a:buFont typeface="Wingdings" panose="05000000000000000000" pitchFamily="2" charset="2"/>
              <a:buChar char="ü"/>
            </a:pPr>
            <a:r>
              <a:rPr lang="en-US" sz="1200" kern="1200" dirty="0" smtClean="0">
                <a:solidFill>
                  <a:schemeClr val="tx1"/>
                </a:solidFill>
                <a:effectLst/>
                <a:latin typeface="+mn-lt"/>
                <a:ea typeface="+mn-ea"/>
                <a:cs typeface="+mn-cs"/>
              </a:rPr>
              <a:t>The PINMATRA results are finally,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officially published by Competent Authority</a:t>
            </a:r>
          </a:p>
          <a:p>
            <a:pPr marL="171450" lvl="0" indent="-171450">
              <a:buFont typeface="Wingdings" panose="05000000000000000000" pitchFamily="2" charset="2"/>
              <a:buChar char="ü"/>
            </a:pPr>
            <a:r>
              <a:rPr lang="en-US" sz="1200" kern="1200" dirty="0" smtClean="0">
                <a:solidFill>
                  <a:schemeClr val="tx1"/>
                </a:solidFill>
                <a:effectLst/>
                <a:latin typeface="+mn-lt"/>
                <a:ea typeface="+mn-ea"/>
                <a:cs typeface="+mn-cs"/>
              </a:rPr>
              <a:t>Only now the moratorium procedures (2012) can be formally implemented (remember only for about 15% - for the productive forests only);</a:t>
            </a:r>
          </a:p>
          <a:p>
            <a:pPr marL="171450" lvl="0" indent="-171450">
              <a:buFont typeface="Wingdings" panose="05000000000000000000" pitchFamily="2" charset="2"/>
              <a:buChar char="ü"/>
            </a:pPr>
            <a:r>
              <a:rPr lang="en-US" sz="1200" kern="1200" dirty="0" smtClean="0">
                <a:solidFill>
                  <a:schemeClr val="tx1"/>
                </a:solidFill>
                <a:effectLst/>
                <a:latin typeface="+mn-lt"/>
                <a:ea typeface="+mn-ea"/>
                <a:cs typeface="+mn-cs"/>
              </a:rPr>
              <a:t>Only now forest management design entities can start officially considering the PINMATRA results; </a:t>
            </a:r>
          </a:p>
          <a:p>
            <a:pPr marL="171450" lvl="0" indent="-171450">
              <a:buFont typeface="Wingdings" panose="05000000000000000000" pitchFamily="2" charset="2"/>
              <a:buChar char="ü"/>
            </a:pPr>
            <a:r>
              <a:rPr lang="en-US" sz="1200" kern="1200" dirty="0" smtClean="0">
                <a:solidFill>
                  <a:schemeClr val="tx1"/>
                </a:solidFill>
                <a:effectLst/>
                <a:latin typeface="+mn-lt"/>
                <a:ea typeface="+mn-ea"/>
                <a:cs typeface="+mn-cs"/>
              </a:rPr>
              <a:t>Following the Forest Code – a national working group is formed to develop the National Catalogue procedure (engaging NGOs, ICAS, CA, Forest Universities, Forest Administrator, and other independent experts).</a:t>
            </a:r>
          </a:p>
          <a:p>
            <a:pPr marL="171450" lvl="0" indent="-171450">
              <a:buFont typeface="Wingdings" panose="05000000000000000000" pitchFamily="2" charset="2"/>
              <a:buChar char="ü"/>
            </a:pPr>
            <a:r>
              <a:rPr lang="en-US" sz="1200" kern="1200" dirty="0" smtClean="0">
                <a:solidFill>
                  <a:schemeClr val="tx1"/>
                </a:solidFill>
                <a:effectLst/>
                <a:latin typeface="+mn-lt"/>
                <a:ea typeface="+mn-ea"/>
                <a:cs typeface="+mn-cs"/>
              </a:rPr>
              <a:t>The first version of the ministerial order for the Catalog of Virgin Forests is published;</a:t>
            </a:r>
          </a:p>
          <a:p>
            <a:r>
              <a:rPr lang="en-US" sz="1200" kern="1200" dirty="0" smtClean="0">
                <a:solidFill>
                  <a:schemeClr val="tx1"/>
                </a:solidFill>
                <a:effectLst/>
                <a:latin typeface="+mn-lt"/>
                <a:ea typeface="+mn-ea"/>
                <a:cs typeface="+mn-cs"/>
              </a:rPr>
              <a:t> </a:t>
            </a:r>
          </a:p>
          <a:p>
            <a:r>
              <a:rPr lang="en-US" sz="1200" i="1" kern="1200" dirty="0" smtClean="0">
                <a:solidFill>
                  <a:schemeClr val="tx1"/>
                </a:solidFill>
                <a:effectLst/>
                <a:latin typeface="+mn-lt"/>
                <a:ea typeface="+mn-ea"/>
                <a:cs typeface="+mn-cs"/>
              </a:rPr>
              <a:t>BUT: </a:t>
            </a:r>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 But the provisions have loopholes that could undermine its scope; and then the normative act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is being rebuilt.</a:t>
            </a:r>
            <a:r>
              <a:rPr lang="en-US" sz="1200" kern="1200" baseline="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defTabSz="457200"/>
            <a:endParaRPr lang="bg-BG" dirty="0" smtClean="0"/>
          </a:p>
        </p:txBody>
      </p:sp>
    </p:spTree>
    <p:extLst>
      <p:ext uri="{BB962C8B-B14F-4D97-AF65-F5344CB8AC3E}">
        <p14:creationId xmlns:p14="http://schemas.microsoft.com/office/powerpoint/2010/main" val="38136261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85E197C7-F022-45A3-B23D-6B3E778F7B2A}" type="slidenum">
              <a:rPr lang="en-IE" smtClean="0">
                <a:latin typeface="Arial" charset="0"/>
              </a:rPr>
              <a:pPr/>
              <a:t>14</a:t>
            </a:fld>
            <a:endParaRPr lang="en-IE" smtClean="0">
              <a:latin typeface="Arial" charset="0"/>
            </a:endParaRPr>
          </a:p>
        </p:txBody>
      </p:sp>
      <p:sp>
        <p:nvSpPr>
          <p:cNvPr id="2253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2532"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sz="1200" b="1" kern="1200" dirty="0" smtClean="0">
                <a:solidFill>
                  <a:schemeClr val="tx1"/>
                </a:solidFill>
                <a:effectLst/>
                <a:latin typeface="+mn-lt"/>
                <a:ea typeface="+mn-ea"/>
                <a:cs typeface="+mn-cs"/>
              </a:rPr>
              <a:t>2017 – National Catalogue – Ministerial Order  </a:t>
            </a:r>
            <a:endParaRPr lang="en-US" sz="1200" kern="1200" dirty="0" smtClean="0">
              <a:solidFill>
                <a:schemeClr val="tx1"/>
              </a:solidFill>
              <a:effectLst/>
              <a:latin typeface="+mn-lt"/>
              <a:ea typeface="+mn-ea"/>
              <a:cs typeface="+mn-cs"/>
            </a:endParaRPr>
          </a:p>
          <a:p>
            <a:r>
              <a:rPr lang="en-US" sz="1200" i="1" kern="1200" dirty="0" err="1" smtClean="0">
                <a:solidFill>
                  <a:schemeClr val="tx1"/>
                </a:solidFill>
                <a:effectLst/>
                <a:latin typeface="+mn-lt"/>
                <a:ea typeface="+mn-ea"/>
                <a:cs typeface="+mn-cs"/>
              </a:rPr>
              <a:t>Succes</a:t>
            </a:r>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marL="171450" lvl="0" indent="-171450">
              <a:buFont typeface="Wingdings" panose="05000000000000000000" pitchFamily="2" charset="2"/>
              <a:buChar char="ü"/>
            </a:pPr>
            <a:r>
              <a:rPr lang="en-US" sz="1200" kern="1200" dirty="0" smtClean="0">
                <a:solidFill>
                  <a:schemeClr val="tx1"/>
                </a:solidFill>
                <a:effectLst/>
                <a:latin typeface="+mn-lt"/>
                <a:ea typeface="+mn-ea"/>
                <a:cs typeface="+mn-cs"/>
              </a:rPr>
              <a:t>It opens a new participatory and transparent way - </a:t>
            </a:r>
            <a:r>
              <a:rPr lang="en-US" sz="1200" b="1" kern="1200" dirty="0" smtClean="0">
                <a:solidFill>
                  <a:schemeClr val="tx1"/>
                </a:solidFill>
                <a:effectLst/>
                <a:latin typeface="+mn-lt"/>
                <a:ea typeface="+mn-ea"/>
                <a:cs typeface="+mn-cs"/>
              </a:rPr>
              <a:t>anyone can practically get involved</a:t>
            </a:r>
            <a:r>
              <a:rPr lang="en-US" sz="1200" kern="1200" dirty="0" smtClean="0">
                <a:solidFill>
                  <a:schemeClr val="tx1"/>
                </a:solidFill>
                <a:effectLst/>
                <a:latin typeface="+mn-lt"/>
                <a:ea typeface="+mn-ea"/>
                <a:cs typeface="+mn-cs"/>
              </a:rPr>
              <a:t>!</a:t>
            </a:r>
          </a:p>
          <a:p>
            <a:pPr marL="171450" lvl="0" indent="-171450">
              <a:buFont typeface="Wingdings" panose="05000000000000000000" pitchFamily="2" charset="2"/>
              <a:buChar char="ü"/>
            </a:pPr>
            <a:r>
              <a:rPr lang="en-US" sz="1200" kern="1200" dirty="0" smtClean="0">
                <a:solidFill>
                  <a:schemeClr val="tx1"/>
                </a:solidFill>
                <a:effectLst/>
                <a:latin typeface="+mn-lt"/>
                <a:ea typeface="+mn-ea"/>
                <a:cs typeface="+mn-cs"/>
              </a:rPr>
              <a:t>There are established </a:t>
            </a:r>
            <a:r>
              <a:rPr lang="en-US" sz="1200" b="1" kern="1200" dirty="0" smtClean="0">
                <a:solidFill>
                  <a:schemeClr val="tx1"/>
                </a:solidFill>
                <a:effectLst/>
                <a:latin typeface="+mn-lt"/>
                <a:ea typeface="+mn-ea"/>
                <a:cs typeface="+mn-cs"/>
              </a:rPr>
              <a:t>2 moratoriums </a:t>
            </a:r>
            <a:r>
              <a:rPr lang="en-US" sz="1200" kern="1200" dirty="0" smtClean="0">
                <a:solidFill>
                  <a:schemeClr val="tx1"/>
                </a:solidFill>
                <a:effectLst/>
                <a:latin typeface="+mn-lt"/>
                <a:ea typeface="+mn-ea"/>
                <a:cs typeface="+mn-cs"/>
              </a:rPr>
              <a:t>(related to all PINMATRA areas  &amp; any for any other areas that are subject of a Study that respect the legal procedure)</a:t>
            </a:r>
          </a:p>
          <a:p>
            <a:pPr marL="171450" lvl="0" indent="-171450">
              <a:buFont typeface="Wingdings" panose="05000000000000000000" pitchFamily="2" charset="2"/>
              <a:buChar char="ü"/>
            </a:pPr>
            <a:r>
              <a:rPr lang="en-US" sz="1200" kern="1200" dirty="0" smtClean="0">
                <a:solidFill>
                  <a:schemeClr val="tx1"/>
                </a:solidFill>
                <a:effectLst/>
                <a:latin typeface="+mn-lt"/>
                <a:ea typeface="+mn-ea"/>
                <a:cs typeface="+mn-cs"/>
              </a:rPr>
              <a:t>New clarifications for identification criteria (based from the ones approved by Carpathian Convention)</a:t>
            </a: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BUT: </a:t>
            </a:r>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 The procedures become quite complex</a:t>
            </a:r>
          </a:p>
          <a:p>
            <a:pPr lvl="0"/>
            <a:r>
              <a:rPr lang="en-US" sz="1200" kern="1200" dirty="0" smtClean="0">
                <a:solidFill>
                  <a:schemeClr val="tx1"/>
                </a:solidFill>
                <a:effectLst/>
                <a:latin typeface="+mn-lt"/>
                <a:ea typeface="+mn-ea"/>
                <a:cs typeface="+mn-cs"/>
              </a:rPr>
              <a:t>→ The process is progressing very slowly </a:t>
            </a:r>
          </a:p>
          <a:p>
            <a:pPr lvl="0"/>
            <a:r>
              <a:rPr lang="en-US" sz="1200" kern="1200" dirty="0" smtClean="0">
                <a:solidFill>
                  <a:schemeClr val="tx1"/>
                </a:solidFill>
                <a:effectLst/>
                <a:latin typeface="+mn-lt"/>
                <a:ea typeface="+mn-ea"/>
                <a:cs typeface="+mn-cs"/>
              </a:rPr>
              <a:t>→ Low capacity of the CA for a proper implementation</a:t>
            </a:r>
          </a:p>
          <a:p>
            <a:pPr lvl="0"/>
            <a:r>
              <a:rPr lang="en-US" sz="1200" kern="1200" dirty="0" smtClean="0">
                <a:solidFill>
                  <a:schemeClr val="tx1"/>
                </a:solidFill>
                <a:effectLst/>
                <a:latin typeface="+mn-lt"/>
                <a:ea typeface="+mn-ea"/>
                <a:cs typeface="+mn-cs"/>
              </a:rPr>
              <a:t>→ Still </a:t>
            </a:r>
            <a:r>
              <a:rPr lang="en-US" sz="1200" b="1" kern="1200" dirty="0" smtClean="0">
                <a:solidFill>
                  <a:schemeClr val="tx1"/>
                </a:solidFill>
                <a:effectLst/>
                <a:latin typeface="+mn-lt"/>
                <a:ea typeface="+mn-ea"/>
                <a:cs typeface="+mn-cs"/>
              </a:rPr>
              <a:t>NO functional compensatory mechanism </a:t>
            </a:r>
            <a:r>
              <a:rPr lang="en-US" sz="1200" kern="1200" dirty="0" smtClean="0">
                <a:solidFill>
                  <a:schemeClr val="tx1"/>
                </a:solidFill>
                <a:effectLst/>
                <a:latin typeface="+mn-lt"/>
                <a:ea typeface="+mn-ea"/>
                <a:cs typeface="+mn-cs"/>
              </a:rPr>
              <a:t>for private owners. </a:t>
            </a:r>
          </a:p>
          <a:p>
            <a:pPr defTabSz="457200"/>
            <a:endParaRPr lang="bg-BG" dirty="0" smtClean="0"/>
          </a:p>
        </p:txBody>
      </p:sp>
    </p:spTree>
    <p:extLst>
      <p:ext uri="{BB962C8B-B14F-4D97-AF65-F5344CB8AC3E}">
        <p14:creationId xmlns:p14="http://schemas.microsoft.com/office/powerpoint/2010/main" val="40697339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85E197C7-F022-45A3-B23D-6B3E778F7B2A}" type="slidenum">
              <a:rPr lang="en-IE" smtClean="0">
                <a:latin typeface="Arial" charset="0"/>
              </a:rPr>
              <a:pPr/>
              <a:t>15</a:t>
            </a:fld>
            <a:endParaRPr lang="en-IE" smtClean="0">
              <a:latin typeface="Arial" charset="0"/>
            </a:endParaRPr>
          </a:p>
        </p:txBody>
      </p:sp>
      <p:sp>
        <p:nvSpPr>
          <p:cNvPr id="2253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2532"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sz="1200" b="1" kern="1200" dirty="0" smtClean="0">
                <a:solidFill>
                  <a:schemeClr val="tx1"/>
                </a:solidFill>
                <a:effectLst/>
                <a:latin typeface="+mn-lt"/>
                <a:ea typeface="+mn-ea"/>
                <a:cs typeface="+mn-cs"/>
              </a:rPr>
              <a:t>2019 – 1</a:t>
            </a:r>
            <a:r>
              <a:rPr lang="en-US" sz="1200" b="1" kern="1200" baseline="30000" dirty="0" smtClean="0">
                <a:solidFill>
                  <a:schemeClr val="tx1"/>
                </a:solidFill>
                <a:effectLst/>
                <a:latin typeface="+mn-lt"/>
                <a:ea typeface="+mn-ea"/>
                <a:cs typeface="+mn-cs"/>
              </a:rPr>
              <a:t>st</a:t>
            </a:r>
            <a:r>
              <a:rPr lang="en-US" sz="1200" b="1" kern="1200" dirty="0" smtClean="0">
                <a:solidFill>
                  <a:schemeClr val="tx1"/>
                </a:solidFill>
                <a:effectLst/>
                <a:latin typeface="+mn-lt"/>
                <a:ea typeface="+mn-ea"/>
                <a:cs typeface="+mn-cs"/>
              </a:rPr>
              <a:t> First attempt of the CA to conduct an OGF identification</a:t>
            </a:r>
            <a:endParaRPr lang="en-US" sz="1200" kern="1200" dirty="0" smtClean="0">
              <a:solidFill>
                <a:schemeClr val="tx1"/>
              </a:solidFill>
              <a:effectLst/>
              <a:latin typeface="+mn-lt"/>
              <a:ea typeface="+mn-ea"/>
              <a:cs typeface="+mn-cs"/>
            </a:endParaRPr>
          </a:p>
          <a:p>
            <a:r>
              <a:rPr lang="en-US" sz="1200" i="1" kern="1200" dirty="0" err="1" smtClean="0">
                <a:solidFill>
                  <a:schemeClr val="tx1"/>
                </a:solidFill>
                <a:effectLst/>
                <a:latin typeface="+mn-lt"/>
                <a:ea typeface="+mn-ea"/>
                <a:cs typeface="+mn-cs"/>
              </a:rPr>
              <a:t>Succes</a:t>
            </a:r>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marL="171450" lvl="0" indent="-171450">
              <a:buFont typeface="Wingdings" panose="05000000000000000000" pitchFamily="2" charset="2"/>
              <a:buChar char="ü"/>
            </a:pPr>
            <a:r>
              <a:rPr lang="en-US" sz="1200" kern="1200" dirty="0" smtClean="0">
                <a:solidFill>
                  <a:schemeClr val="tx1"/>
                </a:solidFill>
                <a:effectLst/>
                <a:latin typeface="+mn-lt"/>
                <a:ea typeface="+mn-ea"/>
                <a:cs typeface="+mn-cs"/>
              </a:rPr>
              <a:t>A pre-assessment of over 300,000 ha of potential virgin forests coordinated by CA</a:t>
            </a:r>
          </a:p>
          <a:p>
            <a:pPr marL="171450" lvl="0" indent="-171450">
              <a:buFont typeface="Wingdings" panose="05000000000000000000" pitchFamily="2" charset="2"/>
              <a:buChar char="ü"/>
            </a:pPr>
            <a:r>
              <a:rPr lang="en-US" sz="1200" kern="1200" dirty="0" smtClean="0">
                <a:solidFill>
                  <a:schemeClr val="tx1"/>
                </a:solidFill>
                <a:effectLst/>
                <a:latin typeface="+mn-lt"/>
                <a:ea typeface="+mn-ea"/>
                <a:cs typeface="+mn-cs"/>
              </a:rPr>
              <a:t>Participatory and transparent process attended by more than 80 stakeholders;</a:t>
            </a:r>
          </a:p>
          <a:p>
            <a:pPr marL="171450" lvl="0" indent="-171450">
              <a:buFont typeface="Wingdings" panose="05000000000000000000" pitchFamily="2" charset="2"/>
              <a:buChar char="ü"/>
            </a:pPr>
            <a:r>
              <a:rPr lang="en-US" sz="1200" kern="1200" dirty="0" smtClean="0">
                <a:solidFill>
                  <a:schemeClr val="tx1"/>
                </a:solidFill>
                <a:effectLst/>
                <a:latin typeface="+mn-lt"/>
                <a:ea typeface="+mn-ea"/>
                <a:cs typeface="+mn-cs"/>
              </a:rPr>
              <a:t>Public consultation on potential OGF areas,</a:t>
            </a:r>
            <a:r>
              <a:rPr lang="en-US" sz="1200" kern="1200" baseline="0" dirty="0" smtClean="0">
                <a:solidFill>
                  <a:schemeClr val="tx1"/>
                </a:solidFill>
                <a:effectLst/>
                <a:latin typeface="+mn-lt"/>
                <a:ea typeface="+mn-ea"/>
                <a:cs typeface="+mn-cs"/>
              </a:rPr>
              <a:t> aiming </a:t>
            </a:r>
            <a:r>
              <a:rPr lang="en-US" sz="1200" kern="1200" dirty="0" smtClean="0">
                <a:solidFill>
                  <a:schemeClr val="tx1"/>
                </a:solidFill>
                <a:effectLst/>
                <a:latin typeface="+mn-lt"/>
                <a:ea typeface="+mn-ea"/>
                <a:cs typeface="+mn-cs"/>
              </a:rPr>
              <a:t>to be complete the scope of the field evaluations</a:t>
            </a:r>
          </a:p>
          <a:p>
            <a:pPr marL="171450" lvl="0" indent="-171450">
              <a:buFont typeface="Wingdings" panose="05000000000000000000" pitchFamily="2" charset="2"/>
              <a:buChar char="ü"/>
            </a:pPr>
            <a:r>
              <a:rPr lang="en-US" sz="1200" kern="1200" dirty="0" smtClean="0">
                <a:solidFill>
                  <a:schemeClr val="tx1"/>
                </a:solidFill>
                <a:effectLst/>
                <a:latin typeface="+mn-lt"/>
                <a:ea typeface="+mn-ea"/>
                <a:cs typeface="+mn-cs"/>
              </a:rPr>
              <a:t>It was organize a public tender for the OGF identification </a:t>
            </a: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BUT: </a:t>
            </a:r>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 No one participates in the auction</a:t>
            </a:r>
          </a:p>
          <a:p>
            <a:pPr lvl="0"/>
            <a:r>
              <a:rPr lang="en-US" sz="1200" kern="1200" dirty="0" smtClean="0">
                <a:solidFill>
                  <a:schemeClr val="tx1"/>
                </a:solidFill>
                <a:effectLst/>
                <a:latin typeface="+mn-lt"/>
                <a:ea typeface="+mn-ea"/>
                <a:cs typeface="+mn-cs"/>
              </a:rPr>
              <a:t>→ Still procedures to ensure protection of the already identified OGF are progressing very slowly (mainly due to lack of CA capacity)</a:t>
            </a:r>
          </a:p>
          <a:p>
            <a:pPr defTabSz="457200"/>
            <a:endParaRPr lang="bg-BG" dirty="0" smtClean="0"/>
          </a:p>
        </p:txBody>
      </p:sp>
    </p:spTree>
    <p:extLst>
      <p:ext uri="{BB962C8B-B14F-4D97-AF65-F5344CB8AC3E}">
        <p14:creationId xmlns:p14="http://schemas.microsoft.com/office/powerpoint/2010/main" val="12647854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85E197C7-F022-45A3-B23D-6B3E778F7B2A}" type="slidenum">
              <a:rPr lang="en-IE" smtClean="0">
                <a:latin typeface="Arial" charset="0"/>
              </a:rPr>
              <a:pPr/>
              <a:t>16</a:t>
            </a:fld>
            <a:endParaRPr lang="en-IE" smtClean="0">
              <a:latin typeface="Arial" charset="0"/>
            </a:endParaRPr>
          </a:p>
        </p:txBody>
      </p:sp>
      <p:sp>
        <p:nvSpPr>
          <p:cNvPr id="2253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2532"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sz="1200" b="1" kern="1200" dirty="0" smtClean="0">
                <a:solidFill>
                  <a:schemeClr val="tx1"/>
                </a:solidFill>
                <a:effectLst/>
                <a:latin typeface="+mn-lt"/>
                <a:ea typeface="+mn-ea"/>
                <a:cs typeface="+mn-cs"/>
              </a:rPr>
              <a:t>2020 </a:t>
            </a:r>
          </a:p>
          <a:p>
            <a:r>
              <a:rPr lang="en-US" sz="1200" b="1" kern="1200" dirty="0" smtClean="0">
                <a:solidFill>
                  <a:schemeClr val="tx1"/>
                </a:solidFill>
                <a:effectLst/>
                <a:latin typeface="+mn-lt"/>
                <a:ea typeface="+mn-ea"/>
                <a:cs typeface="+mn-cs"/>
              </a:rPr>
              <a:t>Context:</a:t>
            </a:r>
            <a:endParaRPr lang="en-US" sz="1200" kern="120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Many of the studies are stock in bureaucratic procedures. Therefore it was considered necessary to come out with a guideline</a:t>
            </a:r>
          </a:p>
          <a:p>
            <a:endParaRPr lang="en-US" sz="1200" i="1"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Success: </a:t>
            </a:r>
            <a:endParaRPr lang="en-US" sz="1200" kern="1200" dirty="0" smtClean="0">
              <a:solidFill>
                <a:schemeClr val="tx1"/>
              </a:solidFill>
              <a:effectLst/>
              <a:latin typeface="+mn-lt"/>
              <a:ea typeface="+mn-ea"/>
              <a:cs typeface="+mn-cs"/>
            </a:endParaRPr>
          </a:p>
          <a:p>
            <a:pPr marL="171450" lvl="0" indent="-171450">
              <a:buFont typeface="Wingdings" panose="05000000000000000000" pitchFamily="2" charset="2"/>
              <a:buChar char="ü"/>
            </a:pPr>
            <a:r>
              <a:rPr lang="en-US" sz="1200" kern="1200" dirty="0" smtClean="0">
                <a:solidFill>
                  <a:schemeClr val="tx1"/>
                </a:solidFill>
                <a:effectLst/>
                <a:latin typeface="+mn-lt"/>
                <a:ea typeface="+mn-ea"/>
                <a:cs typeface="+mn-cs"/>
              </a:rPr>
              <a:t>Clarifying procedures aiming to have a harmonized implementation at national level.</a:t>
            </a:r>
          </a:p>
          <a:p>
            <a:pPr marL="171450" lvl="0" indent="-171450">
              <a:buFont typeface="Wingdings" panose="05000000000000000000" pitchFamily="2" charset="2"/>
              <a:buChar char="ü"/>
            </a:pPr>
            <a:r>
              <a:rPr lang="en-US" sz="1200" kern="1200" dirty="0" smtClean="0">
                <a:solidFill>
                  <a:schemeClr val="tx1"/>
                </a:solidFill>
                <a:effectLst/>
                <a:latin typeface="+mn-lt"/>
                <a:ea typeface="+mn-ea"/>
                <a:cs typeface="+mn-cs"/>
              </a:rPr>
              <a:t>Transparent and participatory process.</a:t>
            </a:r>
          </a:p>
          <a:p>
            <a:r>
              <a:rPr lang="en-US" sz="1200" kern="1200" dirty="0" smtClean="0">
                <a:solidFill>
                  <a:schemeClr val="tx1"/>
                </a:solidFill>
                <a:effectLst/>
                <a:latin typeface="+mn-lt"/>
                <a:ea typeface="+mn-ea"/>
                <a:cs typeface="+mn-cs"/>
              </a:rPr>
              <a:t> </a:t>
            </a:r>
          </a:p>
          <a:p>
            <a:r>
              <a:rPr lang="en-US" sz="1200" i="1" kern="1200" dirty="0" smtClean="0">
                <a:solidFill>
                  <a:schemeClr val="tx1"/>
                </a:solidFill>
                <a:effectLst/>
                <a:latin typeface="+mn-lt"/>
                <a:ea typeface="+mn-ea"/>
                <a:cs typeface="+mn-cs"/>
              </a:rPr>
              <a:t>BUT: </a:t>
            </a:r>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 Not all terms and procedure can be clarified in guidelines -</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Finally it’s a matter of assumption from the CAs representative</a:t>
            </a:r>
          </a:p>
          <a:p>
            <a:pPr lvl="0"/>
            <a:r>
              <a:rPr lang="en-US" sz="1200" kern="1200" dirty="0" smtClean="0">
                <a:solidFill>
                  <a:schemeClr val="tx1"/>
                </a:solidFill>
                <a:effectLst/>
                <a:latin typeface="+mn-lt"/>
                <a:ea typeface="+mn-ea"/>
                <a:cs typeface="+mn-cs"/>
              </a:rPr>
              <a:t>→ COVID context slow down the process </a:t>
            </a:r>
          </a:p>
          <a:p>
            <a:pPr defTabSz="457200"/>
            <a:endParaRPr lang="bg-BG" dirty="0" smtClean="0"/>
          </a:p>
        </p:txBody>
      </p:sp>
    </p:spTree>
    <p:extLst>
      <p:ext uri="{BB962C8B-B14F-4D97-AF65-F5344CB8AC3E}">
        <p14:creationId xmlns:p14="http://schemas.microsoft.com/office/powerpoint/2010/main" val="34241215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85E197C7-F022-45A3-B23D-6B3E778F7B2A}" type="slidenum">
              <a:rPr lang="en-IE" smtClean="0">
                <a:latin typeface="Arial" charset="0"/>
              </a:rPr>
              <a:pPr/>
              <a:t>17</a:t>
            </a:fld>
            <a:endParaRPr lang="en-IE" smtClean="0">
              <a:latin typeface="Arial" charset="0"/>
            </a:endParaRPr>
          </a:p>
        </p:txBody>
      </p:sp>
      <p:sp>
        <p:nvSpPr>
          <p:cNvPr id="2253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2532"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sz="1200" b="1" kern="1200" dirty="0" smtClean="0">
                <a:solidFill>
                  <a:schemeClr val="tx1"/>
                </a:solidFill>
                <a:effectLst/>
                <a:latin typeface="+mn-lt"/>
                <a:ea typeface="+mn-ea"/>
                <a:cs typeface="+mn-cs"/>
              </a:rPr>
              <a:t>2020 – CA’s OGF identification Studies </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Success</a:t>
            </a:r>
            <a:r>
              <a:rPr lang="en-US" sz="1200" kern="1200" dirty="0" smtClean="0">
                <a:solidFill>
                  <a:schemeClr val="tx1"/>
                </a:solidFill>
                <a:effectLst/>
                <a:latin typeface="+mn-lt"/>
                <a:ea typeface="+mn-ea"/>
                <a:cs typeface="+mn-cs"/>
              </a:rPr>
              <a:t>: </a:t>
            </a:r>
          </a:p>
          <a:p>
            <a:pPr marL="171450" lvl="0" indent="-171450">
              <a:buFont typeface="Wingdings" panose="05000000000000000000" pitchFamily="2" charset="2"/>
              <a:buChar char="ü"/>
            </a:pPr>
            <a:r>
              <a:rPr lang="en-US" sz="1200" kern="1200" dirty="0" smtClean="0">
                <a:solidFill>
                  <a:schemeClr val="tx1"/>
                </a:solidFill>
                <a:effectLst/>
                <a:latin typeface="+mn-lt"/>
                <a:ea typeface="+mn-ea"/>
                <a:cs typeface="+mn-cs"/>
              </a:rPr>
              <a:t>Transparent and participatory process</a:t>
            </a:r>
          </a:p>
          <a:p>
            <a:pPr marL="171450" lvl="0" indent="-171450">
              <a:buFont typeface="Wingdings" panose="05000000000000000000" pitchFamily="2" charset="2"/>
              <a:buChar char="ü"/>
            </a:pPr>
            <a:r>
              <a:rPr lang="en-US" sz="1200" kern="1200" dirty="0" smtClean="0">
                <a:solidFill>
                  <a:schemeClr val="tx1"/>
                </a:solidFill>
                <a:effectLst/>
                <a:latin typeface="+mn-lt"/>
                <a:ea typeface="+mn-ea"/>
                <a:cs typeface="+mn-cs"/>
              </a:rPr>
              <a:t>A new public consultation to complete the scope of the Study with new proposals from interested stakeholders (40,000 ha)</a:t>
            </a:r>
          </a:p>
          <a:p>
            <a:pPr marL="171450" lvl="0" indent="-171450">
              <a:buFont typeface="Wingdings" panose="05000000000000000000" pitchFamily="2" charset="2"/>
              <a:buChar char="ü"/>
            </a:pPr>
            <a:r>
              <a:rPr lang="en-US" sz="1200" kern="1200" dirty="0" smtClean="0">
                <a:solidFill>
                  <a:schemeClr val="tx1"/>
                </a:solidFill>
                <a:effectLst/>
                <a:latin typeface="+mn-lt"/>
                <a:ea typeface="+mn-ea"/>
                <a:cs typeface="+mn-cs"/>
              </a:rPr>
              <a:t>Finally were selected teams of specialists – the contracts are signed</a:t>
            </a:r>
          </a:p>
          <a:p>
            <a:r>
              <a:rPr lang="en-US" sz="1200" i="1" kern="1200" dirty="0" smtClean="0">
                <a:solidFill>
                  <a:schemeClr val="tx1"/>
                </a:solidFill>
                <a:effectLst/>
                <a:latin typeface="+mn-lt"/>
                <a:ea typeface="+mn-ea"/>
                <a:cs typeface="+mn-cs"/>
              </a:rPr>
              <a:t>BUT: </a:t>
            </a:r>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 According to the </a:t>
            </a:r>
            <a:r>
              <a:rPr lang="en-US" sz="1200" kern="1200" dirty="0" err="1" smtClean="0">
                <a:solidFill>
                  <a:schemeClr val="tx1"/>
                </a:solidFill>
                <a:effectLst/>
                <a:latin typeface="+mn-lt"/>
                <a:ea typeface="+mn-ea"/>
                <a:cs typeface="+mn-cs"/>
              </a:rPr>
              <a:t>ToRs</a:t>
            </a:r>
            <a:r>
              <a:rPr lang="en-US" sz="1200" kern="1200" dirty="0" smtClean="0">
                <a:solidFill>
                  <a:schemeClr val="tx1"/>
                </a:solidFill>
                <a:effectLst/>
                <a:latin typeface="+mn-lt"/>
                <a:ea typeface="+mn-ea"/>
                <a:cs typeface="+mn-cs"/>
              </a:rPr>
              <a:t> we still need do wait one more year until we will see its results and the identified OGF will be included in the National Catalogue.</a:t>
            </a:r>
          </a:p>
          <a:p>
            <a:pPr defTabSz="457200"/>
            <a:endParaRPr lang="bg-BG" dirty="0" smtClean="0"/>
          </a:p>
        </p:txBody>
      </p:sp>
    </p:spTree>
    <p:extLst>
      <p:ext uri="{BB962C8B-B14F-4D97-AF65-F5344CB8AC3E}">
        <p14:creationId xmlns:p14="http://schemas.microsoft.com/office/powerpoint/2010/main" val="38686912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85E197C7-F022-45A3-B23D-6B3E778F7B2A}" type="slidenum">
              <a:rPr lang="en-IE" smtClean="0">
                <a:latin typeface="Arial" charset="0"/>
              </a:rPr>
              <a:pPr/>
              <a:t>18</a:t>
            </a:fld>
            <a:endParaRPr lang="en-IE" smtClean="0">
              <a:latin typeface="Arial" charset="0"/>
            </a:endParaRPr>
          </a:p>
        </p:txBody>
      </p:sp>
      <p:sp>
        <p:nvSpPr>
          <p:cNvPr id="2253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2532"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Unfortunately in last century and especially last decades many of OGF were </a:t>
            </a:r>
            <a:r>
              <a:rPr lang="en-US" sz="1200" b="1" kern="1200" dirty="0" smtClean="0">
                <a:solidFill>
                  <a:schemeClr val="tx1"/>
                </a:solidFill>
                <a:effectLst/>
                <a:latin typeface="+mn-lt"/>
                <a:ea typeface="+mn-ea"/>
                <a:cs typeface="+mn-cs"/>
              </a:rPr>
              <a:t>lost</a:t>
            </a:r>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Nowadays</a:t>
            </a:r>
            <a:r>
              <a:rPr lang="en-US" sz="1200" kern="1200" dirty="0" smtClean="0">
                <a:solidFill>
                  <a:schemeClr val="tx1"/>
                </a:solidFill>
                <a:effectLst/>
                <a:latin typeface="+mn-lt"/>
                <a:ea typeface="+mn-ea"/>
                <a:cs typeface="+mn-cs"/>
              </a:rPr>
              <a:t> our estimations is that the total virgin and </a:t>
            </a:r>
            <a:r>
              <a:rPr lang="en-US" sz="1200" kern="1200" dirty="0" err="1" smtClean="0">
                <a:solidFill>
                  <a:schemeClr val="tx1"/>
                </a:solidFill>
                <a:effectLst/>
                <a:latin typeface="+mn-lt"/>
                <a:ea typeface="+mn-ea"/>
                <a:cs typeface="+mn-cs"/>
              </a:rPr>
              <a:t>cvasi-virgine</a:t>
            </a:r>
            <a:r>
              <a:rPr lang="en-US" sz="1200" kern="1200" dirty="0" smtClean="0">
                <a:solidFill>
                  <a:schemeClr val="tx1"/>
                </a:solidFill>
                <a:effectLst/>
                <a:latin typeface="+mn-lt"/>
                <a:ea typeface="+mn-ea"/>
                <a:cs typeface="+mn-cs"/>
              </a:rPr>
              <a:t> area is somewhere slightly above 100.000 ha</a:t>
            </a:r>
          </a:p>
          <a:p>
            <a:pPr defTabSz="457200"/>
            <a:endParaRPr lang="bg-BG" dirty="0" smtClean="0"/>
          </a:p>
        </p:txBody>
      </p:sp>
    </p:spTree>
    <p:extLst>
      <p:ext uri="{BB962C8B-B14F-4D97-AF65-F5344CB8AC3E}">
        <p14:creationId xmlns:p14="http://schemas.microsoft.com/office/powerpoint/2010/main" val="29758507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85E197C7-F022-45A3-B23D-6B3E778F7B2A}" type="slidenum">
              <a:rPr lang="en-IE" smtClean="0">
                <a:latin typeface="Arial" charset="0"/>
              </a:rPr>
              <a:pPr/>
              <a:t>19</a:t>
            </a:fld>
            <a:endParaRPr lang="en-IE" smtClean="0">
              <a:latin typeface="Arial" charset="0"/>
            </a:endParaRPr>
          </a:p>
        </p:txBody>
      </p:sp>
      <p:sp>
        <p:nvSpPr>
          <p:cNvPr id="2253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2532"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BUT we could only effectively save this heritage we have left, if WE</a:t>
            </a:r>
          </a:p>
          <a:p>
            <a:r>
              <a:rPr lang="en-US" sz="1200" b="1" kern="1200" dirty="0" smtClean="0">
                <a:solidFill>
                  <a:schemeClr val="tx1"/>
                </a:solidFill>
                <a:effectLst/>
                <a:latin typeface="+mn-lt"/>
                <a:ea typeface="+mn-ea"/>
                <a:cs typeface="+mn-cs"/>
              </a:rPr>
              <a:t>ALL</a:t>
            </a:r>
            <a:r>
              <a:rPr lang="en-US" sz="1200" kern="1200" dirty="0" smtClean="0">
                <a:solidFill>
                  <a:schemeClr val="tx1"/>
                </a:solidFill>
                <a:effectLst/>
                <a:latin typeface="+mn-lt"/>
                <a:ea typeface="+mn-ea"/>
                <a:cs typeface="+mn-cs"/>
              </a:rPr>
              <a:t> interested stakeholders work together for this common goal since we believe</a:t>
            </a:r>
          </a:p>
          <a:p>
            <a:r>
              <a:rPr lang="en-US" sz="1200" b="1" kern="1200" dirty="0" smtClean="0">
                <a:solidFill>
                  <a:schemeClr val="tx1"/>
                </a:solidFill>
                <a:effectLst/>
                <a:latin typeface="+mn-lt"/>
                <a:ea typeface="+mn-ea"/>
                <a:cs typeface="+mn-cs"/>
              </a:rPr>
              <a:t>TOGETHER</a:t>
            </a:r>
            <a:r>
              <a:rPr lang="en-US" sz="1200" kern="120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is</a:t>
            </a:r>
            <a:r>
              <a:rPr lang="en-US" sz="1200" kern="1200" dirty="0" smtClean="0">
                <a:solidFill>
                  <a:schemeClr val="tx1"/>
                </a:solidFill>
                <a:effectLst/>
                <a:latin typeface="+mn-lt"/>
                <a:ea typeface="+mn-ea"/>
                <a:cs typeface="+mn-cs"/>
              </a:rPr>
              <a:t> Possible!</a:t>
            </a:r>
          </a:p>
          <a:p>
            <a:pPr defTabSz="457200"/>
            <a:endParaRPr lang="bg-BG" dirty="0" smtClean="0"/>
          </a:p>
        </p:txBody>
      </p:sp>
    </p:spTree>
    <p:extLst>
      <p:ext uri="{BB962C8B-B14F-4D97-AF65-F5344CB8AC3E}">
        <p14:creationId xmlns:p14="http://schemas.microsoft.com/office/powerpoint/2010/main" val="2719880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85E197C7-F022-45A3-B23D-6B3E778F7B2A}" type="slidenum">
              <a:rPr lang="en-IE" smtClean="0">
                <a:latin typeface="Arial" charset="0"/>
              </a:rPr>
              <a:pPr/>
              <a:t>2</a:t>
            </a:fld>
            <a:endParaRPr lang="en-IE" smtClean="0">
              <a:latin typeface="Arial" charset="0"/>
            </a:endParaRPr>
          </a:p>
        </p:txBody>
      </p:sp>
      <p:sp>
        <p:nvSpPr>
          <p:cNvPr id="2253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2532"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sz="1200" b="1" kern="1200" dirty="0" smtClean="0">
                <a:solidFill>
                  <a:schemeClr val="tx1"/>
                </a:solidFill>
                <a:effectLst/>
                <a:latin typeface="+mn-lt"/>
                <a:ea typeface="+mn-ea"/>
                <a:cs typeface="+mn-cs"/>
              </a:rPr>
              <a:t>The Naturalness of the Forest ecosystem</a:t>
            </a:r>
            <a:r>
              <a:rPr lang="en-US" sz="1200" kern="1200" dirty="0" smtClean="0">
                <a:solidFill>
                  <a:schemeClr val="tx1"/>
                </a:solidFill>
                <a:effectLst/>
                <a:latin typeface="+mn-lt"/>
                <a:ea typeface="+mn-ea"/>
                <a:cs typeface="+mn-cs"/>
              </a:rPr>
              <a:t> is capture by different concepts: primary, primeval, virgin, </a:t>
            </a:r>
            <a:r>
              <a:rPr lang="en-US" sz="1200" kern="1200" dirty="0" err="1" smtClean="0">
                <a:solidFill>
                  <a:schemeClr val="tx1"/>
                </a:solidFill>
                <a:effectLst/>
                <a:latin typeface="+mn-lt"/>
                <a:ea typeface="+mn-ea"/>
                <a:cs typeface="+mn-cs"/>
              </a:rPr>
              <a:t>cvasi-virgine</a:t>
            </a:r>
            <a:r>
              <a:rPr lang="en-US" sz="1200" kern="1200" dirty="0" smtClean="0">
                <a:solidFill>
                  <a:schemeClr val="tx1"/>
                </a:solidFill>
                <a:effectLst/>
                <a:latin typeface="+mn-lt"/>
                <a:ea typeface="+mn-ea"/>
                <a:cs typeface="+mn-cs"/>
              </a:rPr>
              <a:t>, natural or old growth forest.</a:t>
            </a:r>
          </a:p>
          <a:p>
            <a:r>
              <a:rPr lang="en-US" sz="1200" kern="1200" dirty="0" smtClean="0">
                <a:solidFill>
                  <a:schemeClr val="tx1"/>
                </a:solidFill>
                <a:effectLst/>
                <a:latin typeface="+mn-lt"/>
                <a:ea typeface="+mn-ea"/>
                <a:cs typeface="+mn-cs"/>
              </a:rPr>
              <a:t>And in all these concepts there are some key </a:t>
            </a:r>
            <a:r>
              <a:rPr lang="en-US" sz="1200" b="1" kern="1200" dirty="0" smtClean="0">
                <a:solidFill>
                  <a:schemeClr val="tx1"/>
                </a:solidFill>
                <a:effectLst/>
                <a:latin typeface="+mn-lt"/>
                <a:ea typeface="+mn-ea"/>
                <a:cs typeface="+mn-cs"/>
              </a:rPr>
              <a:t>common features</a:t>
            </a:r>
            <a:r>
              <a:rPr lang="en-US" sz="1200" kern="1200" dirty="0" smtClean="0">
                <a:solidFill>
                  <a:schemeClr val="tx1"/>
                </a:solidFill>
                <a:effectLst/>
                <a:latin typeface="+mn-lt"/>
                <a:ea typeface="+mn-ea"/>
                <a:cs typeface="+mn-cs"/>
              </a:rPr>
              <a:t> in detailing the Naturalness: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Naturally regenerated forests</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Structure and native tree species</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Natural processes - unique ecological features</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IN Romania, particularly regarding OGF concept</a:t>
            </a:r>
            <a:r>
              <a:rPr lang="en-US" sz="1200" kern="1200" dirty="0" smtClean="0">
                <a:solidFill>
                  <a:schemeClr val="tx1"/>
                </a:solidFill>
                <a:effectLst/>
                <a:latin typeface="+mn-lt"/>
                <a:ea typeface="+mn-ea"/>
                <a:cs typeface="+mn-cs"/>
              </a:rPr>
              <a:t>: NO SIGNIFICANT human influences is captured – and this </a:t>
            </a:r>
            <a:r>
              <a:rPr lang="en-US" sz="1200" b="1" kern="1200" dirty="0" smtClean="0">
                <a:solidFill>
                  <a:schemeClr val="tx1"/>
                </a:solidFill>
                <a:effectLst/>
                <a:latin typeface="+mn-lt"/>
                <a:ea typeface="+mn-ea"/>
                <a:cs typeface="+mn-cs"/>
              </a:rPr>
              <a:t>to make a difference with the managed forest which were deliberately led to achieve similar structure by responsible forest management practices</a:t>
            </a:r>
            <a:r>
              <a:rPr lang="en-US" sz="1200" kern="1200" dirty="0" smtClean="0">
                <a:solidFill>
                  <a:schemeClr val="tx1"/>
                </a:solidFill>
                <a:effectLst/>
                <a:latin typeface="+mn-lt"/>
                <a:ea typeface="+mn-ea"/>
                <a:cs typeface="+mn-cs"/>
              </a:rPr>
              <a:t> (e.g. long rotation period or selection system). </a:t>
            </a:r>
          </a:p>
          <a:p>
            <a:pPr defTabSz="457200"/>
            <a:endParaRPr lang="bg-BG"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85E197C7-F022-45A3-B23D-6B3E778F7B2A}" type="slidenum">
              <a:rPr lang="en-IE" smtClean="0">
                <a:latin typeface="Arial" charset="0"/>
              </a:rPr>
              <a:pPr/>
              <a:t>20</a:t>
            </a:fld>
            <a:endParaRPr lang="en-IE" smtClean="0">
              <a:latin typeface="Arial" charset="0"/>
            </a:endParaRPr>
          </a:p>
        </p:txBody>
      </p:sp>
      <p:sp>
        <p:nvSpPr>
          <p:cNvPr id="2253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2532"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sz="1200" b="1" kern="1200" dirty="0" smtClean="0">
                <a:solidFill>
                  <a:schemeClr val="tx1"/>
                </a:solidFill>
                <a:effectLst/>
                <a:latin typeface="+mn-lt"/>
                <a:ea typeface="+mn-ea"/>
                <a:cs typeface="+mn-cs"/>
              </a:rPr>
              <a:t>Addressed to Competent Authorities - </a:t>
            </a:r>
            <a:endParaRPr lang="en-US" sz="1200" kern="1200" dirty="0" smtClean="0">
              <a:solidFill>
                <a:schemeClr val="tx1"/>
              </a:solidFill>
              <a:effectLst/>
              <a:latin typeface="+mn-lt"/>
              <a:ea typeface="+mn-ea"/>
              <a:cs typeface="+mn-cs"/>
            </a:endParaRPr>
          </a:p>
          <a:p>
            <a:pPr marL="171450" lvl="0" indent="-171450">
              <a:buFont typeface="Wingdings" panose="05000000000000000000" pitchFamily="2" charset="2"/>
              <a:buChar char="Ø"/>
            </a:pPr>
            <a:r>
              <a:rPr lang="en-US" sz="1200" kern="1200" dirty="0" smtClean="0">
                <a:solidFill>
                  <a:schemeClr val="tx1"/>
                </a:solidFill>
                <a:effectLst/>
                <a:latin typeface="+mn-lt"/>
                <a:ea typeface="+mn-ea"/>
                <a:cs typeface="+mn-cs"/>
              </a:rPr>
              <a:t>We just have a snapshot in this presentation that demonstrate Romania really need a </a:t>
            </a:r>
            <a:r>
              <a:rPr lang="en-US" sz="1200" b="1" kern="1200" dirty="0" smtClean="0">
                <a:solidFill>
                  <a:schemeClr val="tx1"/>
                </a:solidFill>
                <a:effectLst/>
                <a:latin typeface="+mn-lt"/>
                <a:ea typeface="+mn-ea"/>
                <a:cs typeface="+mn-cs"/>
              </a:rPr>
              <a:t>national</a:t>
            </a:r>
            <a:r>
              <a:rPr lang="en-US" sz="1200" kern="1200" baseline="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forest policy vision </a:t>
            </a:r>
            <a:r>
              <a:rPr lang="en-US" sz="1200" b="0" kern="1200" dirty="0" smtClean="0">
                <a:solidFill>
                  <a:schemeClr val="tx1"/>
                </a:solidFill>
                <a:effectLst/>
                <a:latin typeface="+mn-lt"/>
                <a:ea typeface="+mn-ea"/>
                <a:cs typeface="+mn-cs"/>
              </a:rPr>
              <a:t>(something that is missing for yeas)</a:t>
            </a:r>
          </a:p>
          <a:p>
            <a:pPr marL="171450" lvl="0" indent="-171450">
              <a:buFont typeface="Wingdings" panose="05000000000000000000" pitchFamily="2" charset="2"/>
              <a:buChar char="Ø"/>
            </a:pPr>
            <a:r>
              <a:rPr lang="en-US" sz="1200" kern="1200" dirty="0" smtClean="0">
                <a:solidFill>
                  <a:schemeClr val="tx1"/>
                </a:solidFill>
                <a:effectLst/>
                <a:latin typeface="+mn-lt"/>
                <a:ea typeface="+mn-ea"/>
                <a:cs typeface="+mn-cs"/>
              </a:rPr>
              <a:t>Concerning OGF we have now a consolidate specific legislation in place -  we need to speed up the implementation’s procedure and </a:t>
            </a:r>
          </a:p>
          <a:p>
            <a:pPr marL="171450" lvl="0" indent="-171450">
              <a:buFont typeface="Wingdings" panose="05000000000000000000" pitchFamily="2" charset="2"/>
              <a:buChar char="Ø"/>
            </a:pPr>
            <a:r>
              <a:rPr lang="en-US" sz="1200" kern="1200" dirty="0" smtClean="0">
                <a:solidFill>
                  <a:schemeClr val="tx1"/>
                </a:solidFill>
                <a:effectLst/>
                <a:latin typeface="+mn-lt"/>
                <a:ea typeface="+mn-ea"/>
                <a:cs typeface="+mn-cs"/>
              </a:rPr>
              <a:t>Ensuring functional compensation mechanisms for private owners is KEY</a:t>
            </a:r>
          </a:p>
          <a:p>
            <a:r>
              <a:rPr lang="en-US" sz="1200" kern="1200" dirty="0" smtClean="0">
                <a:solidFill>
                  <a:schemeClr val="tx1"/>
                </a:solidFill>
                <a:effectLst/>
                <a:latin typeface="+mn-lt"/>
                <a:ea typeface="+mn-ea"/>
                <a:cs typeface="+mn-cs"/>
              </a:rPr>
              <a:t> </a:t>
            </a:r>
          </a:p>
          <a:p>
            <a:pPr lvl="0"/>
            <a:r>
              <a:rPr lang="en-US" sz="1200" b="1" kern="1200" dirty="0" smtClean="0">
                <a:solidFill>
                  <a:schemeClr val="tx1"/>
                </a:solidFill>
                <a:effectLst/>
                <a:latin typeface="+mn-lt"/>
                <a:ea typeface="+mn-ea"/>
                <a:cs typeface="+mn-cs"/>
              </a:rPr>
              <a:t>Additionality</a:t>
            </a:r>
            <a:r>
              <a:rPr lang="en-US" sz="1200" kern="1200" dirty="0" smtClean="0">
                <a:solidFill>
                  <a:schemeClr val="tx1"/>
                </a:solidFill>
                <a:effectLst/>
                <a:latin typeface="+mn-lt"/>
                <a:ea typeface="+mn-ea"/>
                <a:cs typeface="+mn-cs"/>
              </a:rPr>
              <a:t> needs to be clarified - in order to be able to support these efforts also from EU funds</a:t>
            </a:r>
          </a:p>
          <a:p>
            <a:r>
              <a:rPr lang="en-US" sz="1200" kern="1200" dirty="0" smtClean="0">
                <a:solidFill>
                  <a:schemeClr val="tx1"/>
                </a:solidFill>
                <a:effectLst/>
                <a:latin typeface="+mn-lt"/>
                <a:ea typeface="+mn-ea"/>
                <a:cs typeface="+mn-cs"/>
              </a:rPr>
              <a:t> </a:t>
            </a:r>
          </a:p>
          <a:p>
            <a:pPr marL="171450" lvl="0" indent="-171450">
              <a:buFont typeface="Wingdings" panose="05000000000000000000" pitchFamily="2" charset="2"/>
              <a:buChar char="§"/>
            </a:pPr>
            <a:r>
              <a:rPr lang="en-US" sz="1200" kern="1200" dirty="0" smtClean="0">
                <a:solidFill>
                  <a:schemeClr val="tx1"/>
                </a:solidFill>
                <a:effectLst/>
                <a:latin typeface="+mn-lt"/>
                <a:ea typeface="+mn-ea"/>
                <a:cs typeface="+mn-cs"/>
              </a:rPr>
              <a:t>European funding programs take into account national legislation and we are told EU granting funds are eligible only for measures that are exceed the existing national legislation provisions.</a:t>
            </a:r>
          </a:p>
          <a:p>
            <a:pPr marL="171450" lvl="0" indent="-171450">
              <a:buFont typeface="Wingdings" panose="05000000000000000000" pitchFamily="2" charset="2"/>
              <a:buChar char="§"/>
            </a:pPr>
            <a:r>
              <a:rPr lang="en-US" sz="1200" b="1" kern="1200" dirty="0" smtClean="0">
                <a:solidFill>
                  <a:schemeClr val="tx1"/>
                </a:solidFill>
                <a:effectLst/>
                <a:latin typeface="+mn-lt"/>
                <a:ea typeface="+mn-ea"/>
                <a:cs typeface="+mn-cs"/>
              </a:rPr>
              <a:t>If so</a:t>
            </a:r>
            <a:r>
              <a:rPr lang="en-US" sz="1200" kern="1200" dirty="0" smtClean="0">
                <a:solidFill>
                  <a:schemeClr val="tx1"/>
                </a:solidFill>
                <a:effectLst/>
                <a:latin typeface="+mn-lt"/>
                <a:ea typeface="+mn-ea"/>
                <a:cs typeface="+mn-cs"/>
              </a:rPr>
              <a:t>, the payments programs became more </a:t>
            </a:r>
            <a:r>
              <a:rPr lang="en-US" sz="1200" b="1" kern="1200" dirty="0" smtClean="0">
                <a:solidFill>
                  <a:schemeClr val="tx1"/>
                </a:solidFill>
                <a:effectLst/>
                <a:latin typeface="+mn-lt"/>
                <a:ea typeface="+mn-ea"/>
                <a:cs typeface="+mn-cs"/>
              </a:rPr>
              <a:t>counterproductive</a:t>
            </a:r>
            <a:r>
              <a:rPr lang="en-US" sz="1200" kern="1200" dirty="0" smtClean="0">
                <a:solidFill>
                  <a:schemeClr val="tx1"/>
                </a:solidFill>
                <a:effectLst/>
                <a:latin typeface="+mn-lt"/>
                <a:ea typeface="+mn-ea"/>
                <a:cs typeface="+mn-cs"/>
              </a:rPr>
              <a:t> in protecting EU biodiversity; </a:t>
            </a:r>
          </a:p>
          <a:p>
            <a:pPr marL="171450" lvl="0" indent="-171450">
              <a:buFont typeface="Wingdings" panose="05000000000000000000" pitchFamily="2" charset="2"/>
              <a:buChar char="§"/>
            </a:pPr>
            <a:r>
              <a:rPr lang="en-US" sz="1200" kern="1200" dirty="0" smtClean="0">
                <a:solidFill>
                  <a:schemeClr val="tx1"/>
                </a:solidFill>
                <a:effectLst/>
                <a:latin typeface="+mn-lt"/>
                <a:ea typeface="+mn-ea"/>
                <a:cs typeface="+mn-cs"/>
              </a:rPr>
              <a:t>They might </a:t>
            </a:r>
            <a:r>
              <a:rPr lang="en-US" sz="1200" b="1" kern="1200" dirty="0" smtClean="0">
                <a:solidFill>
                  <a:schemeClr val="tx1"/>
                </a:solidFill>
                <a:effectLst/>
                <a:latin typeface="+mn-lt"/>
                <a:ea typeface="+mn-ea"/>
                <a:cs typeface="+mn-cs"/>
              </a:rPr>
              <a:t>favor</a:t>
            </a:r>
            <a:r>
              <a:rPr lang="en-US" sz="1200" kern="1200" dirty="0" smtClean="0">
                <a:solidFill>
                  <a:schemeClr val="tx1"/>
                </a:solidFill>
                <a:effectLst/>
                <a:latin typeface="+mn-lt"/>
                <a:ea typeface="+mn-ea"/>
                <a:cs typeface="+mn-cs"/>
              </a:rPr>
              <a:t> Member States with </a:t>
            </a:r>
            <a:r>
              <a:rPr lang="en-US" sz="1200" b="1" kern="1200" dirty="0" smtClean="0">
                <a:solidFill>
                  <a:schemeClr val="tx1"/>
                </a:solidFill>
                <a:effectLst/>
                <a:latin typeface="+mn-lt"/>
                <a:ea typeface="+mn-ea"/>
                <a:cs typeface="+mn-cs"/>
              </a:rPr>
              <a:t>less</a:t>
            </a:r>
            <a:r>
              <a:rPr lang="en-US" sz="1200" kern="1200" dirty="0" smtClean="0">
                <a:solidFill>
                  <a:schemeClr val="tx1"/>
                </a:solidFill>
                <a:effectLst/>
                <a:latin typeface="+mn-lt"/>
                <a:ea typeface="+mn-ea"/>
                <a:cs typeface="+mn-cs"/>
              </a:rPr>
              <a:t> restrictive environmental legislation, where there </a:t>
            </a:r>
            <a:r>
              <a:rPr lang="en-US" sz="1200" b="1" kern="1200" dirty="0" smtClean="0">
                <a:solidFill>
                  <a:schemeClr val="tx1"/>
                </a:solidFill>
                <a:effectLst/>
                <a:latin typeface="+mn-lt"/>
                <a:ea typeface="+mn-ea"/>
                <a:cs typeface="+mn-cs"/>
              </a:rPr>
              <a:t>may be</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no OGF at all</a:t>
            </a:r>
            <a:r>
              <a:rPr lang="en-US" sz="1200" b="0"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defTabSz="457200"/>
            <a:endParaRPr lang="bg-BG" dirty="0" smtClean="0"/>
          </a:p>
        </p:txBody>
      </p:sp>
    </p:spTree>
    <p:extLst>
      <p:ext uri="{BB962C8B-B14F-4D97-AF65-F5344CB8AC3E}">
        <p14:creationId xmlns:p14="http://schemas.microsoft.com/office/powerpoint/2010/main" val="3734505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85E197C7-F022-45A3-B23D-6B3E778F7B2A}" type="slidenum">
              <a:rPr lang="en-IE" smtClean="0">
                <a:latin typeface="Arial" charset="0"/>
              </a:rPr>
              <a:pPr/>
              <a:t>21</a:t>
            </a:fld>
            <a:endParaRPr lang="en-IE" smtClean="0">
              <a:latin typeface="Arial" charset="0"/>
            </a:endParaRPr>
          </a:p>
        </p:txBody>
      </p:sp>
      <p:sp>
        <p:nvSpPr>
          <p:cNvPr id="2253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2532"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sz="1200" b="1" kern="1200" dirty="0" smtClean="0">
                <a:solidFill>
                  <a:schemeClr val="tx1"/>
                </a:solidFill>
                <a:effectLst/>
                <a:latin typeface="+mn-lt"/>
                <a:ea typeface="+mn-ea"/>
                <a:cs typeface="+mn-cs"/>
              </a:rPr>
              <a:t>Civil servants</a:t>
            </a:r>
            <a:endParaRPr lang="en-US" sz="1200" kern="1200" dirty="0" smtClean="0">
              <a:solidFill>
                <a:schemeClr val="tx1"/>
              </a:solidFill>
              <a:effectLst/>
              <a:latin typeface="+mn-lt"/>
              <a:ea typeface="+mn-ea"/>
              <a:cs typeface="+mn-cs"/>
            </a:endParaRPr>
          </a:p>
          <a:p>
            <a:pPr marL="171450" lvl="0" indent="-171450">
              <a:buFont typeface="Wingdings" panose="05000000000000000000" pitchFamily="2" charset="2"/>
              <a:buChar char="Ø"/>
            </a:pPr>
            <a:r>
              <a:rPr lang="en-US" sz="1200" kern="1200" dirty="0" smtClean="0">
                <a:solidFill>
                  <a:schemeClr val="tx1"/>
                </a:solidFill>
                <a:effectLst/>
                <a:latin typeface="+mn-lt"/>
                <a:ea typeface="+mn-ea"/>
                <a:cs typeface="+mn-cs"/>
              </a:rPr>
              <a:t>First of all they must strive to strengthen the “rule of law” </a:t>
            </a:r>
          </a:p>
          <a:p>
            <a:pPr marL="171450" lvl="0" indent="-171450">
              <a:buFont typeface="Wingdings" panose="05000000000000000000" pitchFamily="2" charset="2"/>
              <a:buChar char="Ø"/>
            </a:pPr>
            <a:r>
              <a:rPr lang="en-US" sz="1200" kern="1200" dirty="0" smtClean="0">
                <a:solidFill>
                  <a:schemeClr val="tx1"/>
                </a:solidFill>
                <a:effectLst/>
                <a:latin typeface="+mn-lt"/>
                <a:ea typeface="+mn-ea"/>
                <a:cs typeface="+mn-cs"/>
              </a:rPr>
              <a:t>Particularly to OGF: there are many frustrations related to this challenging process but they must believe in the need to protect these values (not only because it is written in law or because academia and civil society demand these things but because this natural heritage must be protected).   </a:t>
            </a:r>
          </a:p>
          <a:p>
            <a:pPr defTabSz="457200"/>
            <a:endParaRPr lang="bg-BG" dirty="0" smtClean="0"/>
          </a:p>
        </p:txBody>
      </p:sp>
    </p:spTree>
    <p:extLst>
      <p:ext uri="{BB962C8B-B14F-4D97-AF65-F5344CB8AC3E}">
        <p14:creationId xmlns:p14="http://schemas.microsoft.com/office/powerpoint/2010/main" val="25108594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85E197C7-F022-45A3-B23D-6B3E778F7B2A}" type="slidenum">
              <a:rPr lang="en-IE" smtClean="0">
                <a:latin typeface="Arial" charset="0"/>
              </a:rPr>
              <a:pPr/>
              <a:t>22</a:t>
            </a:fld>
            <a:endParaRPr lang="en-IE" smtClean="0">
              <a:latin typeface="Arial" charset="0"/>
            </a:endParaRPr>
          </a:p>
        </p:txBody>
      </p:sp>
      <p:sp>
        <p:nvSpPr>
          <p:cNvPr id="2253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2532"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sz="1200" b="1" kern="1200" dirty="0" smtClean="0">
                <a:solidFill>
                  <a:schemeClr val="tx1"/>
                </a:solidFill>
                <a:effectLst/>
                <a:latin typeface="+mn-lt"/>
                <a:ea typeface="+mn-ea"/>
                <a:cs typeface="+mn-cs"/>
              </a:rPr>
              <a:t>Forest owners and forest administrators</a:t>
            </a:r>
            <a:endParaRPr lang="en-US" sz="1200" kern="1200" dirty="0" smtClean="0">
              <a:solidFill>
                <a:schemeClr val="tx1"/>
              </a:solidFill>
              <a:effectLst/>
              <a:latin typeface="+mn-lt"/>
              <a:ea typeface="+mn-ea"/>
              <a:cs typeface="+mn-cs"/>
            </a:endParaRPr>
          </a:p>
          <a:p>
            <a:pPr marL="171450" lvl="0" indent="-171450">
              <a:buFont typeface="Wingdings" panose="05000000000000000000" pitchFamily="2" charset="2"/>
              <a:buChar char="Ø"/>
            </a:pPr>
            <a:r>
              <a:rPr lang="en-US" sz="1200" kern="1200" dirty="0" smtClean="0">
                <a:solidFill>
                  <a:schemeClr val="tx1"/>
                </a:solidFill>
                <a:effectLst/>
                <a:latin typeface="+mn-lt"/>
                <a:ea typeface="+mn-ea"/>
                <a:cs typeface="+mn-cs"/>
              </a:rPr>
              <a:t>To have a </a:t>
            </a:r>
            <a:r>
              <a:rPr lang="en-US" sz="1200" b="1" kern="1200" dirty="0" smtClean="0">
                <a:solidFill>
                  <a:schemeClr val="tx1"/>
                </a:solidFill>
                <a:effectLst/>
                <a:latin typeface="+mn-lt"/>
                <a:ea typeface="+mn-ea"/>
                <a:cs typeface="+mn-cs"/>
              </a:rPr>
              <a:t>stronger voice</a:t>
            </a:r>
            <a:r>
              <a:rPr lang="en-US" sz="1200" kern="1200" dirty="0" smtClean="0">
                <a:solidFill>
                  <a:schemeClr val="tx1"/>
                </a:solidFill>
                <a:effectLst/>
                <a:latin typeface="+mn-lt"/>
                <a:ea typeface="+mn-ea"/>
                <a:cs typeface="+mn-cs"/>
              </a:rPr>
              <a:t> -  compensation mechanisms </a:t>
            </a:r>
            <a:r>
              <a:rPr lang="en-US" sz="1200" b="1" kern="1200" dirty="0" smtClean="0">
                <a:solidFill>
                  <a:schemeClr val="tx1"/>
                </a:solidFill>
                <a:effectLst/>
                <a:latin typeface="+mn-lt"/>
                <a:ea typeface="+mn-ea"/>
                <a:cs typeface="+mn-cs"/>
              </a:rPr>
              <a:t>derives from EU &amp; National core values as a society</a:t>
            </a:r>
            <a:endParaRPr lang="en-US" sz="1200" kern="1200" dirty="0" smtClean="0">
              <a:solidFill>
                <a:schemeClr val="tx1"/>
              </a:solidFill>
              <a:effectLst/>
              <a:latin typeface="+mn-lt"/>
              <a:ea typeface="+mn-ea"/>
              <a:cs typeface="+mn-cs"/>
            </a:endParaRPr>
          </a:p>
          <a:p>
            <a:pPr marL="171450" lvl="0" indent="-171450">
              <a:buFont typeface="Wingdings" panose="05000000000000000000" pitchFamily="2" charset="2"/>
              <a:buChar char="Ø"/>
            </a:pPr>
            <a:r>
              <a:rPr lang="en-US" sz="1200" kern="1200" dirty="0" smtClean="0">
                <a:solidFill>
                  <a:schemeClr val="tx1"/>
                </a:solidFill>
                <a:effectLst/>
                <a:latin typeface="+mn-lt"/>
                <a:ea typeface="+mn-ea"/>
                <a:cs typeface="+mn-cs"/>
              </a:rPr>
              <a:t>To </a:t>
            </a:r>
            <a:r>
              <a:rPr lang="en-US" sz="1200" b="1" kern="1200" dirty="0" smtClean="0">
                <a:solidFill>
                  <a:schemeClr val="tx1"/>
                </a:solidFill>
                <a:effectLst/>
                <a:latin typeface="+mn-lt"/>
                <a:ea typeface="+mn-ea"/>
                <a:cs typeface="+mn-cs"/>
              </a:rPr>
              <a:t>understand</a:t>
            </a:r>
            <a:r>
              <a:rPr lang="en-US" sz="1200" kern="1200" dirty="0" smtClean="0">
                <a:solidFill>
                  <a:schemeClr val="tx1"/>
                </a:solidFill>
                <a:effectLst/>
                <a:latin typeface="+mn-lt"/>
                <a:ea typeface="+mn-ea"/>
                <a:cs typeface="+mn-cs"/>
              </a:rPr>
              <a:t> the importance of these forests and to be </a:t>
            </a:r>
            <a:r>
              <a:rPr lang="en-US" sz="1200" b="1" kern="1200" dirty="0" smtClean="0">
                <a:solidFill>
                  <a:schemeClr val="tx1"/>
                </a:solidFill>
                <a:effectLst/>
                <a:latin typeface="+mn-lt"/>
                <a:ea typeface="+mn-ea"/>
                <a:cs typeface="+mn-cs"/>
              </a:rPr>
              <a:t>more open</a:t>
            </a:r>
            <a:r>
              <a:rPr lang="en-US" sz="1200" kern="1200" dirty="0" smtClean="0">
                <a:solidFill>
                  <a:schemeClr val="tx1"/>
                </a:solidFill>
                <a:effectLst/>
                <a:latin typeface="+mn-lt"/>
                <a:ea typeface="+mn-ea"/>
                <a:cs typeface="+mn-cs"/>
              </a:rPr>
              <a:t>, more </a:t>
            </a:r>
            <a:r>
              <a:rPr lang="en-US" sz="1200" b="1" kern="1200" dirty="0" smtClean="0">
                <a:solidFill>
                  <a:schemeClr val="tx1"/>
                </a:solidFill>
                <a:effectLst/>
                <a:latin typeface="+mn-lt"/>
                <a:ea typeface="+mn-ea"/>
                <a:cs typeface="+mn-cs"/>
              </a:rPr>
              <a:t>pro-active</a:t>
            </a:r>
            <a:r>
              <a:rPr lang="en-US" sz="1200" kern="1200" dirty="0" smtClean="0">
                <a:solidFill>
                  <a:schemeClr val="tx1"/>
                </a:solidFill>
                <a:effectLst/>
                <a:latin typeface="+mn-lt"/>
                <a:ea typeface="+mn-ea"/>
                <a:cs typeface="+mn-cs"/>
              </a:rPr>
              <a:t> in </a:t>
            </a:r>
            <a:r>
              <a:rPr lang="en-US" sz="1200" b="1" kern="1200" dirty="0" smtClean="0">
                <a:solidFill>
                  <a:schemeClr val="tx1"/>
                </a:solidFill>
                <a:effectLst/>
                <a:latin typeface="+mn-lt"/>
                <a:ea typeface="+mn-ea"/>
                <a:cs typeface="+mn-cs"/>
              </a:rPr>
              <a:t>supporting their protection </a:t>
            </a:r>
            <a:r>
              <a:rPr lang="en-US" sz="1200" kern="1200" dirty="0" smtClean="0">
                <a:solidFill>
                  <a:schemeClr val="tx1"/>
                </a:solidFill>
                <a:effectLst/>
                <a:latin typeface="+mn-lt"/>
                <a:ea typeface="+mn-ea"/>
                <a:cs typeface="+mn-cs"/>
              </a:rPr>
              <a:t>(those who have not already done so far)</a:t>
            </a:r>
          </a:p>
          <a:p>
            <a:pPr marL="171450" lvl="0" indent="-171450">
              <a:buFont typeface="Wingdings" panose="05000000000000000000" pitchFamily="2" charset="2"/>
              <a:buChar char="Ø"/>
            </a:pPr>
            <a:r>
              <a:rPr lang="en-US" sz="1200" kern="1200" dirty="0" smtClean="0">
                <a:solidFill>
                  <a:schemeClr val="tx1"/>
                </a:solidFill>
                <a:effectLst/>
                <a:latin typeface="+mn-lt"/>
                <a:ea typeface="+mn-ea"/>
                <a:cs typeface="+mn-cs"/>
              </a:rPr>
              <a:t>Finally they do it, also for themselves, and for the local communities they belong to.</a:t>
            </a:r>
          </a:p>
          <a:p>
            <a:pPr defTabSz="457200"/>
            <a:endParaRPr lang="bg-BG" dirty="0" smtClean="0"/>
          </a:p>
        </p:txBody>
      </p:sp>
    </p:spTree>
    <p:extLst>
      <p:ext uri="{BB962C8B-B14F-4D97-AF65-F5344CB8AC3E}">
        <p14:creationId xmlns:p14="http://schemas.microsoft.com/office/powerpoint/2010/main" val="4908001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85E197C7-F022-45A3-B23D-6B3E778F7B2A}" type="slidenum">
              <a:rPr lang="en-IE" smtClean="0">
                <a:latin typeface="Arial" charset="0"/>
              </a:rPr>
              <a:pPr/>
              <a:t>23</a:t>
            </a:fld>
            <a:endParaRPr lang="en-IE" smtClean="0">
              <a:latin typeface="Arial" charset="0"/>
            </a:endParaRPr>
          </a:p>
        </p:txBody>
      </p:sp>
      <p:sp>
        <p:nvSpPr>
          <p:cNvPr id="2253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2532"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sz="1200" b="1" kern="1200" dirty="0" smtClean="0">
                <a:solidFill>
                  <a:schemeClr val="tx1"/>
                </a:solidFill>
                <a:effectLst/>
                <a:latin typeface="+mn-lt"/>
                <a:ea typeface="+mn-ea"/>
                <a:cs typeface="+mn-cs"/>
              </a:rPr>
              <a:t>PA administrators &amp; Civil Society</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marL="171450" lvl="0" indent="-171450">
              <a:buFont typeface="Wingdings" panose="05000000000000000000" pitchFamily="2" charset="2"/>
              <a:buChar char="Ø"/>
            </a:pPr>
            <a:r>
              <a:rPr lang="en-US" sz="1200" b="1" kern="1200" dirty="0" smtClean="0">
                <a:solidFill>
                  <a:schemeClr val="tx1"/>
                </a:solidFill>
                <a:effectLst/>
                <a:latin typeface="+mn-lt"/>
                <a:ea typeface="+mn-ea"/>
                <a:cs typeface="+mn-cs"/>
              </a:rPr>
              <a:t>Beside</a:t>
            </a:r>
            <a:r>
              <a:rPr lang="en-US" sz="1200" kern="1200" dirty="0" smtClean="0">
                <a:solidFill>
                  <a:schemeClr val="tx1"/>
                </a:solidFill>
                <a:effectLst/>
                <a:latin typeface="+mn-lt"/>
                <a:ea typeface="+mn-ea"/>
                <a:cs typeface="+mn-cs"/>
              </a:rPr>
              <a:t> the “</a:t>
            </a:r>
            <a:r>
              <a:rPr lang="en-US" sz="1200" kern="1200" dirty="0" err="1" smtClean="0">
                <a:solidFill>
                  <a:schemeClr val="tx1"/>
                </a:solidFill>
                <a:effectLst/>
                <a:latin typeface="+mn-lt"/>
                <a:ea typeface="+mn-ea"/>
                <a:cs typeface="+mn-cs"/>
              </a:rPr>
              <a:t>Wach</a:t>
            </a:r>
            <a:r>
              <a:rPr lang="en-US" sz="1200" kern="1200" dirty="0" smtClean="0">
                <a:solidFill>
                  <a:schemeClr val="tx1"/>
                </a:solidFill>
                <a:effectLst/>
                <a:latin typeface="+mn-lt"/>
                <a:ea typeface="+mn-ea"/>
                <a:cs typeface="+mn-cs"/>
              </a:rPr>
              <a:t> Dog” role – which </a:t>
            </a:r>
            <a:r>
              <a:rPr lang="en-US" sz="1200" b="1" kern="1200" dirty="0" smtClean="0">
                <a:solidFill>
                  <a:schemeClr val="tx1"/>
                </a:solidFill>
                <a:effectLst/>
                <a:latin typeface="+mn-lt"/>
                <a:ea typeface="+mn-ea"/>
                <a:cs typeface="+mn-cs"/>
              </a:rPr>
              <a:t>is critical important,</a:t>
            </a:r>
            <a:endParaRPr lang="en-US" sz="1200" kern="1200" dirty="0" smtClean="0">
              <a:solidFill>
                <a:schemeClr val="tx1"/>
              </a:solidFill>
              <a:effectLst/>
              <a:latin typeface="+mn-lt"/>
              <a:ea typeface="+mn-ea"/>
              <a:cs typeface="+mn-cs"/>
            </a:endParaRPr>
          </a:p>
          <a:p>
            <a:pPr marL="171450" lvl="0" indent="-171450">
              <a:buFont typeface="Wingdings" panose="05000000000000000000" pitchFamily="2" charset="2"/>
              <a:buChar char="Ø"/>
            </a:pPr>
            <a:r>
              <a:rPr lang="en-US" sz="1200" kern="1200" dirty="0" smtClean="0">
                <a:solidFill>
                  <a:schemeClr val="tx1"/>
                </a:solidFill>
                <a:effectLst/>
                <a:latin typeface="+mn-lt"/>
                <a:ea typeface="+mn-ea"/>
                <a:cs typeface="+mn-cs"/>
              </a:rPr>
              <a:t>Should be more </a:t>
            </a:r>
            <a:r>
              <a:rPr lang="en-US" sz="1200" b="1" kern="1200" dirty="0" smtClean="0">
                <a:solidFill>
                  <a:schemeClr val="tx1"/>
                </a:solidFill>
                <a:effectLst/>
                <a:latin typeface="+mn-lt"/>
                <a:ea typeface="+mn-ea"/>
                <a:cs typeface="+mn-cs"/>
              </a:rPr>
              <a:t>proactively involved</a:t>
            </a:r>
            <a:r>
              <a:rPr lang="en-US" sz="1200" kern="1200" dirty="0" smtClean="0">
                <a:solidFill>
                  <a:schemeClr val="tx1"/>
                </a:solidFill>
                <a:effectLst/>
                <a:latin typeface="+mn-lt"/>
                <a:ea typeface="+mn-ea"/>
                <a:cs typeface="+mn-cs"/>
              </a:rPr>
              <a:t> in OGF </a:t>
            </a:r>
            <a:r>
              <a:rPr lang="en-US" sz="1200" b="1" kern="1200" dirty="0" smtClean="0">
                <a:solidFill>
                  <a:schemeClr val="tx1"/>
                </a:solidFill>
                <a:effectLst/>
                <a:latin typeface="+mn-lt"/>
                <a:ea typeface="+mn-ea"/>
                <a:cs typeface="+mn-cs"/>
              </a:rPr>
              <a:t>identification</a:t>
            </a:r>
            <a:r>
              <a:rPr lang="en-US" sz="1200" kern="1200" dirty="0" smtClean="0">
                <a:solidFill>
                  <a:schemeClr val="tx1"/>
                </a:solidFill>
                <a:effectLst/>
                <a:latin typeface="+mn-lt"/>
                <a:ea typeface="+mn-ea"/>
                <a:cs typeface="+mn-cs"/>
              </a:rPr>
              <a:t> and following legal procedure to ensure their protection</a:t>
            </a:r>
          </a:p>
          <a:p>
            <a:pPr marL="171450" lvl="0" indent="-171450">
              <a:buFont typeface="Wingdings" panose="05000000000000000000" pitchFamily="2" charset="2"/>
              <a:buChar char="Ø"/>
            </a:pPr>
            <a:r>
              <a:rPr lang="en-US" sz="1200" kern="1200" dirty="0" smtClean="0">
                <a:solidFill>
                  <a:schemeClr val="tx1"/>
                </a:solidFill>
                <a:effectLst/>
                <a:latin typeface="+mn-lt"/>
                <a:ea typeface="+mn-ea"/>
                <a:cs typeface="+mn-cs"/>
              </a:rPr>
              <a:t>It is difficult, but </a:t>
            </a:r>
            <a:r>
              <a:rPr lang="en-US" sz="1200" b="1" kern="1200" dirty="0" smtClean="0">
                <a:solidFill>
                  <a:schemeClr val="tx1"/>
                </a:solidFill>
                <a:effectLst/>
                <a:latin typeface="+mn-lt"/>
                <a:ea typeface="+mn-ea"/>
                <a:cs typeface="+mn-cs"/>
              </a:rPr>
              <a:t>still</a:t>
            </a:r>
            <a:r>
              <a:rPr lang="en-US" sz="1200" kern="1200" dirty="0" smtClean="0">
                <a:solidFill>
                  <a:schemeClr val="tx1"/>
                </a:solidFill>
                <a:effectLst/>
                <a:latin typeface="+mn-lt"/>
                <a:ea typeface="+mn-ea"/>
                <a:cs typeface="+mn-cs"/>
              </a:rPr>
              <a:t> very few have assumed this </a:t>
            </a:r>
            <a:r>
              <a:rPr lang="en-US" sz="1200" b="1" kern="1200" dirty="0" smtClean="0">
                <a:solidFill>
                  <a:schemeClr val="tx1"/>
                </a:solidFill>
                <a:effectLst/>
                <a:latin typeface="+mn-lt"/>
                <a:ea typeface="+mn-ea"/>
                <a:cs typeface="+mn-cs"/>
              </a:rPr>
              <a:t>responsibility</a:t>
            </a:r>
            <a:r>
              <a:rPr lang="en-US" sz="1200" kern="1200" dirty="0" smtClean="0">
                <a:solidFill>
                  <a:schemeClr val="tx1"/>
                </a:solidFill>
                <a:effectLst/>
                <a:latin typeface="+mn-lt"/>
                <a:ea typeface="+mn-ea"/>
                <a:cs typeface="+mn-cs"/>
              </a:rPr>
              <a:t>. </a:t>
            </a:r>
          </a:p>
          <a:p>
            <a:pPr marL="171450" lvl="0" indent="-171450">
              <a:buFont typeface="Wingdings" panose="05000000000000000000" pitchFamily="2" charset="2"/>
              <a:buChar char="Ø"/>
            </a:pPr>
            <a:r>
              <a:rPr lang="en-US" sz="1200" kern="1200" dirty="0" smtClean="0">
                <a:solidFill>
                  <a:schemeClr val="tx1"/>
                </a:solidFill>
                <a:effectLst/>
                <a:latin typeface="+mn-lt"/>
                <a:ea typeface="+mn-ea"/>
                <a:cs typeface="+mn-cs"/>
              </a:rPr>
              <a:t>Apart from the forest owners and administrators (i.e. affected stakeholders) who were obliged to protect these forests, very few </a:t>
            </a:r>
            <a:r>
              <a:rPr lang="en-US" sz="1200" b="1" kern="1200" dirty="0" smtClean="0">
                <a:solidFill>
                  <a:schemeClr val="tx1"/>
                </a:solidFill>
                <a:effectLst/>
                <a:latin typeface="+mn-lt"/>
                <a:ea typeface="+mn-ea"/>
                <a:cs typeface="+mn-cs"/>
              </a:rPr>
              <a:t>interested</a:t>
            </a:r>
            <a:r>
              <a:rPr lang="en-US" sz="1200" kern="1200" dirty="0" smtClean="0">
                <a:solidFill>
                  <a:schemeClr val="tx1"/>
                </a:solidFill>
                <a:effectLst/>
                <a:latin typeface="+mn-lt"/>
                <a:ea typeface="+mn-ea"/>
                <a:cs typeface="+mn-cs"/>
              </a:rPr>
              <a:t> stakeholders were </a:t>
            </a:r>
            <a:r>
              <a:rPr lang="en-US" sz="1200" b="1" kern="1200" dirty="0" smtClean="0">
                <a:solidFill>
                  <a:schemeClr val="tx1"/>
                </a:solidFill>
                <a:effectLst/>
                <a:latin typeface="+mn-lt"/>
                <a:ea typeface="+mn-ea"/>
                <a:cs typeface="+mn-cs"/>
              </a:rPr>
              <a:t>proactively involved</a:t>
            </a:r>
            <a:r>
              <a:rPr lang="en-US" sz="1200" kern="1200" dirty="0" smtClean="0">
                <a:solidFill>
                  <a:schemeClr val="tx1"/>
                </a:solidFill>
                <a:effectLst/>
                <a:latin typeface="+mn-lt"/>
                <a:ea typeface="+mn-ea"/>
                <a:cs typeface="+mn-cs"/>
              </a:rPr>
              <a:t> in following the legal procedures provided by the National Catalogue (</a:t>
            </a:r>
            <a:r>
              <a:rPr lang="en-US" sz="1200" b="1" kern="1200" dirty="0" smtClean="0">
                <a:solidFill>
                  <a:schemeClr val="tx1"/>
                </a:solidFill>
                <a:effectLst/>
                <a:latin typeface="+mn-lt"/>
                <a:ea typeface="+mn-ea"/>
                <a:cs typeface="+mn-cs"/>
              </a:rPr>
              <a:t>less then 10 entities</a:t>
            </a:r>
            <a:r>
              <a:rPr lang="en-US" sz="1200" kern="1200" dirty="0" smtClean="0">
                <a:solidFill>
                  <a:schemeClr val="tx1"/>
                </a:solidFill>
                <a:effectLst/>
                <a:latin typeface="+mn-lt"/>
                <a:ea typeface="+mn-ea"/>
                <a:cs typeface="+mn-cs"/>
              </a:rPr>
              <a:t>).</a:t>
            </a:r>
          </a:p>
          <a:p>
            <a:pPr marL="171450" lvl="0" indent="-171450">
              <a:buFont typeface="Wingdings" panose="05000000000000000000" pitchFamily="2" charset="2"/>
              <a:buChar char="Ø"/>
            </a:pPr>
            <a:r>
              <a:rPr lang="en-US" sz="1200" kern="1200" dirty="0" smtClean="0">
                <a:solidFill>
                  <a:schemeClr val="tx1"/>
                </a:solidFill>
                <a:effectLst/>
                <a:latin typeface="+mn-lt"/>
                <a:ea typeface="+mn-ea"/>
                <a:cs typeface="+mn-cs"/>
              </a:rPr>
              <a:t>To continue raising awareness of their importance &amp; </a:t>
            </a:r>
            <a:r>
              <a:rPr lang="en-US" sz="1200" b="1" kern="1200" dirty="0" smtClean="0">
                <a:solidFill>
                  <a:schemeClr val="tx1"/>
                </a:solidFill>
                <a:effectLst/>
                <a:latin typeface="+mn-lt"/>
                <a:ea typeface="+mn-ea"/>
                <a:cs typeface="+mn-cs"/>
              </a:rPr>
              <a:t>while</a:t>
            </a:r>
            <a:r>
              <a:rPr lang="en-US" sz="1200" kern="1200" dirty="0" smtClean="0">
                <a:solidFill>
                  <a:schemeClr val="tx1"/>
                </a:solidFill>
                <a:effectLst/>
                <a:latin typeface="+mn-lt"/>
                <a:ea typeface="+mn-ea"/>
                <a:cs typeface="+mn-cs"/>
              </a:rPr>
              <a:t> supporting local green business initiatives;</a:t>
            </a:r>
            <a:r>
              <a:rPr lang="en-US" sz="1200" kern="1200" baseline="0" dirty="0" smtClean="0">
                <a:solidFill>
                  <a:schemeClr val="tx1"/>
                </a:solidFill>
                <a:effectLst/>
                <a:latin typeface="+mn-lt"/>
                <a:ea typeface="+mn-ea"/>
                <a:cs typeface="+mn-cs"/>
              </a:rPr>
              <a:t> N.B. </a:t>
            </a:r>
            <a:r>
              <a:rPr lang="en-US" sz="1200" b="1" kern="1200" dirty="0" smtClean="0">
                <a:solidFill>
                  <a:schemeClr val="tx1"/>
                </a:solidFill>
                <a:effectLst/>
                <a:latin typeface="+mn-lt"/>
                <a:ea typeface="+mn-ea"/>
                <a:cs typeface="+mn-cs"/>
              </a:rPr>
              <a:t>local communities are always the key driver for their long term protection</a:t>
            </a:r>
            <a:r>
              <a:rPr lang="en-US" sz="1200" kern="1200" dirty="0" smtClean="0">
                <a:solidFill>
                  <a:schemeClr val="tx1"/>
                </a:solidFill>
                <a:effectLst/>
                <a:latin typeface="+mn-lt"/>
                <a:ea typeface="+mn-ea"/>
                <a:cs typeface="+mn-cs"/>
              </a:rPr>
              <a:t>.</a:t>
            </a:r>
          </a:p>
          <a:p>
            <a:pPr defTabSz="457200"/>
            <a:endParaRPr lang="bg-BG" dirty="0" smtClean="0"/>
          </a:p>
        </p:txBody>
      </p:sp>
    </p:spTree>
    <p:extLst>
      <p:ext uri="{BB962C8B-B14F-4D97-AF65-F5344CB8AC3E}">
        <p14:creationId xmlns:p14="http://schemas.microsoft.com/office/powerpoint/2010/main" val="8579698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85E197C7-F022-45A3-B23D-6B3E778F7B2A}" type="slidenum">
              <a:rPr lang="en-IE" smtClean="0">
                <a:latin typeface="Arial" charset="0"/>
              </a:rPr>
              <a:pPr/>
              <a:t>24</a:t>
            </a:fld>
            <a:endParaRPr lang="en-IE" smtClean="0">
              <a:latin typeface="Arial" charset="0"/>
            </a:endParaRPr>
          </a:p>
        </p:txBody>
      </p:sp>
      <p:sp>
        <p:nvSpPr>
          <p:cNvPr id="2253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2532"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sz="1200" b="1" kern="1200" dirty="0" smtClean="0">
                <a:solidFill>
                  <a:schemeClr val="tx1"/>
                </a:solidFill>
                <a:effectLst/>
                <a:latin typeface="+mn-lt"/>
                <a:ea typeface="+mn-ea"/>
                <a:cs typeface="+mn-cs"/>
              </a:rPr>
              <a:t>Operators </a:t>
            </a:r>
            <a:endParaRPr lang="en-US" sz="1200" kern="1200" dirty="0" smtClean="0">
              <a:solidFill>
                <a:schemeClr val="tx1"/>
              </a:solidFill>
              <a:effectLst/>
              <a:latin typeface="+mn-lt"/>
              <a:ea typeface="+mn-ea"/>
              <a:cs typeface="+mn-cs"/>
            </a:endParaRPr>
          </a:p>
          <a:p>
            <a:pPr marL="171450" lvl="0" indent="-171450">
              <a:buFont typeface="Wingdings" panose="05000000000000000000" pitchFamily="2" charset="2"/>
              <a:buChar char="Ø"/>
            </a:pPr>
            <a:r>
              <a:rPr lang="en-US" sz="1200" kern="1200" dirty="0" smtClean="0">
                <a:solidFill>
                  <a:schemeClr val="tx1"/>
                </a:solidFill>
                <a:effectLst/>
                <a:latin typeface="+mn-lt"/>
                <a:ea typeface="+mn-ea"/>
                <a:cs typeface="+mn-cs"/>
              </a:rPr>
              <a:t>Enforce Robust Due Diligence System </a:t>
            </a:r>
          </a:p>
          <a:p>
            <a:pPr defTabSz="457200"/>
            <a:endParaRPr lang="bg-BG" dirty="0" smtClean="0"/>
          </a:p>
        </p:txBody>
      </p:sp>
    </p:spTree>
    <p:extLst>
      <p:ext uri="{BB962C8B-B14F-4D97-AF65-F5344CB8AC3E}">
        <p14:creationId xmlns:p14="http://schemas.microsoft.com/office/powerpoint/2010/main" val="38511793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85E197C7-F022-45A3-B23D-6B3E778F7B2A}" type="slidenum">
              <a:rPr lang="en-IE" smtClean="0">
                <a:latin typeface="Arial" charset="0"/>
              </a:rPr>
              <a:pPr/>
              <a:t>25</a:t>
            </a:fld>
            <a:endParaRPr lang="en-IE" smtClean="0">
              <a:latin typeface="Arial" charset="0"/>
            </a:endParaRPr>
          </a:p>
        </p:txBody>
      </p:sp>
      <p:sp>
        <p:nvSpPr>
          <p:cNvPr id="2253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2532"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sz="1200" b="1" kern="1200" dirty="0" smtClean="0">
                <a:solidFill>
                  <a:schemeClr val="tx1"/>
                </a:solidFill>
                <a:effectLst/>
                <a:latin typeface="+mn-lt"/>
                <a:ea typeface="+mn-ea"/>
                <a:cs typeface="+mn-cs"/>
              </a:rPr>
              <a:t>Research and Academic environment </a:t>
            </a:r>
            <a:endParaRPr lang="en-US" sz="1200" kern="1200" dirty="0" smtClean="0">
              <a:solidFill>
                <a:schemeClr val="tx1"/>
              </a:solidFill>
              <a:effectLst/>
              <a:latin typeface="+mn-lt"/>
              <a:ea typeface="+mn-ea"/>
              <a:cs typeface="+mn-cs"/>
            </a:endParaRPr>
          </a:p>
          <a:p>
            <a:pPr marL="171450" lvl="0" indent="-171450">
              <a:buFont typeface="Wingdings" panose="05000000000000000000" pitchFamily="2" charset="2"/>
              <a:buChar char="Ø"/>
            </a:pPr>
            <a:r>
              <a:rPr lang="en-US" sz="1200" kern="1200" dirty="0" smtClean="0">
                <a:solidFill>
                  <a:schemeClr val="tx1"/>
                </a:solidFill>
                <a:effectLst/>
                <a:latin typeface="+mn-lt"/>
                <a:ea typeface="+mn-ea"/>
                <a:cs typeface="+mn-cs"/>
              </a:rPr>
              <a:t>To decipher the secrets of the forest universe;</a:t>
            </a:r>
          </a:p>
          <a:p>
            <a:pPr marL="171450" lvl="0" indent="-171450">
              <a:buFont typeface="Wingdings" panose="05000000000000000000" pitchFamily="2" charset="2"/>
              <a:buChar char="Ø"/>
            </a:pPr>
            <a:r>
              <a:rPr lang="en-US" sz="1200" kern="1200" dirty="0" smtClean="0">
                <a:solidFill>
                  <a:schemeClr val="tx1"/>
                </a:solidFill>
                <a:effectLst/>
                <a:latin typeface="+mn-lt"/>
                <a:ea typeface="+mn-ea"/>
                <a:cs typeface="+mn-cs"/>
              </a:rPr>
              <a:t>To further emphasize their importance;</a:t>
            </a:r>
          </a:p>
          <a:p>
            <a:pPr marL="171450" lvl="0" indent="-171450">
              <a:buFont typeface="Wingdings" panose="05000000000000000000" pitchFamily="2" charset="2"/>
              <a:buChar char="Ø"/>
            </a:pPr>
            <a:r>
              <a:rPr lang="en-US" sz="1200" kern="1200" dirty="0" smtClean="0">
                <a:solidFill>
                  <a:schemeClr val="tx1"/>
                </a:solidFill>
                <a:effectLst/>
                <a:latin typeface="+mn-lt"/>
                <a:ea typeface="+mn-ea"/>
                <a:cs typeface="+mn-cs"/>
              </a:rPr>
              <a:t>Help us learn how to better manage our forests.</a:t>
            </a:r>
          </a:p>
          <a:p>
            <a:r>
              <a:rPr lang="en-US" sz="1200" kern="1200" dirty="0" smtClean="0">
                <a:solidFill>
                  <a:schemeClr val="tx1"/>
                </a:solidFill>
                <a:effectLst/>
                <a:latin typeface="+mn-lt"/>
                <a:ea typeface="+mn-ea"/>
                <a:cs typeface="+mn-cs"/>
              </a:rPr>
              <a:t> </a:t>
            </a:r>
          </a:p>
          <a:p>
            <a:pPr defTabSz="457200"/>
            <a:endParaRPr lang="bg-BG" dirty="0" smtClean="0"/>
          </a:p>
        </p:txBody>
      </p:sp>
    </p:spTree>
    <p:extLst>
      <p:ext uri="{BB962C8B-B14F-4D97-AF65-F5344CB8AC3E}">
        <p14:creationId xmlns:p14="http://schemas.microsoft.com/office/powerpoint/2010/main" val="21352753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 you! </a:t>
            </a:r>
            <a:endParaRPr lang="en-US" dirty="0"/>
          </a:p>
        </p:txBody>
      </p:sp>
      <p:sp>
        <p:nvSpPr>
          <p:cNvPr id="4" name="Slide Number Placeholder 3"/>
          <p:cNvSpPr>
            <a:spLocks noGrp="1"/>
          </p:cNvSpPr>
          <p:nvPr>
            <p:ph type="sldNum" sz="quarter" idx="10"/>
          </p:nvPr>
        </p:nvSpPr>
        <p:spPr/>
        <p:txBody>
          <a:bodyPr/>
          <a:lstStyle/>
          <a:p>
            <a:fld id="{99CF5DBF-F8E3-4874-B55A-4F6EA29637FA}" type="slidenum">
              <a:rPr lang="en-US" smtClean="0"/>
              <a:t>26</a:t>
            </a:fld>
            <a:endParaRPr lang="en-US"/>
          </a:p>
        </p:txBody>
      </p:sp>
    </p:spTree>
    <p:extLst>
      <p:ext uri="{BB962C8B-B14F-4D97-AF65-F5344CB8AC3E}">
        <p14:creationId xmlns:p14="http://schemas.microsoft.com/office/powerpoint/2010/main" val="41024122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85E197C7-F022-45A3-B23D-6B3E778F7B2A}" type="slidenum">
              <a:rPr lang="en-IE" smtClean="0">
                <a:latin typeface="Arial" charset="0"/>
              </a:rPr>
              <a:pPr/>
              <a:t>3</a:t>
            </a:fld>
            <a:endParaRPr lang="en-IE" smtClean="0">
              <a:latin typeface="Arial" charset="0"/>
            </a:endParaRPr>
          </a:p>
        </p:txBody>
      </p:sp>
      <p:sp>
        <p:nvSpPr>
          <p:cNvPr id="2253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2532"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In Romania, in terms of naturalness, and considering the national specific </a:t>
            </a:r>
          </a:p>
          <a:p>
            <a:r>
              <a:rPr lang="en-US" sz="1200" b="1" kern="1200" dirty="0" smtClean="0">
                <a:solidFill>
                  <a:schemeClr val="tx1"/>
                </a:solidFill>
                <a:effectLst/>
                <a:latin typeface="+mn-lt"/>
                <a:ea typeface="+mn-ea"/>
                <a:cs typeface="+mn-cs"/>
              </a:rPr>
              <a:t>Old-Growth Forests were considered the forests that have developed structures and are composed of species similar to old primary forest.</a:t>
            </a:r>
            <a:endParaRPr lang="en-US" sz="1200" kern="120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That is how were define:</a:t>
            </a:r>
          </a:p>
          <a:p>
            <a:pPr marL="171450" indent="-171450">
              <a:buFont typeface="Wingdings" panose="05000000000000000000" pitchFamily="2" charset="2"/>
              <a:buChar char="Ø"/>
            </a:pPr>
            <a:r>
              <a:rPr lang="en-US" sz="1200" b="1" kern="1200" dirty="0" smtClean="0">
                <a:solidFill>
                  <a:schemeClr val="tx1"/>
                </a:solidFill>
                <a:effectLst/>
                <a:latin typeface="+mn-lt"/>
                <a:ea typeface="+mn-ea"/>
                <a:cs typeface="+mn-cs"/>
              </a:rPr>
              <a:t>Virgin forest</a:t>
            </a:r>
            <a:r>
              <a:rPr lang="en-US" sz="1200" kern="1200" dirty="0" smtClean="0">
                <a:solidFill>
                  <a:schemeClr val="tx1"/>
                </a:solidFill>
                <a:effectLst/>
                <a:latin typeface="+mn-lt"/>
                <a:ea typeface="+mn-ea"/>
                <a:cs typeface="+mn-cs"/>
              </a:rPr>
              <a:t>: formed and developed exclusively under the action of natural factors - no direct or indirect anthropogenic influence.</a:t>
            </a:r>
          </a:p>
          <a:p>
            <a:pPr marL="171450" indent="-171450">
              <a:buFont typeface="Wingdings" panose="05000000000000000000" pitchFamily="2" charset="2"/>
              <a:buChar char="Ø"/>
            </a:pPr>
            <a:r>
              <a:rPr lang="en-US" sz="1200" b="1" kern="1200" dirty="0" err="1" smtClean="0">
                <a:solidFill>
                  <a:schemeClr val="tx1"/>
                </a:solidFill>
                <a:effectLst/>
                <a:latin typeface="+mn-lt"/>
                <a:ea typeface="+mn-ea"/>
                <a:cs typeface="+mn-cs"/>
              </a:rPr>
              <a:t>Cvasi</a:t>
            </a:r>
            <a:r>
              <a:rPr lang="en-US" sz="1200" b="1" kern="1200" dirty="0" smtClean="0">
                <a:solidFill>
                  <a:schemeClr val="tx1"/>
                </a:solidFill>
                <a:effectLst/>
                <a:latin typeface="+mn-lt"/>
                <a:ea typeface="+mn-ea"/>
                <a:cs typeface="+mn-cs"/>
              </a:rPr>
              <a:t>-virgin forest</a:t>
            </a:r>
            <a:r>
              <a:rPr lang="en-US" sz="1200" kern="1200" dirty="0" smtClean="0">
                <a:solidFill>
                  <a:schemeClr val="tx1"/>
                </a:solidFill>
                <a:effectLst/>
                <a:latin typeface="+mn-lt"/>
                <a:ea typeface="+mn-ea"/>
                <a:cs typeface="+mn-cs"/>
              </a:rPr>
              <a:t>: where they undergone visible anthropic changes but insignificant on the structure or ecosystem processes.</a:t>
            </a:r>
          </a:p>
          <a:p>
            <a:endParaRPr lang="en-US" sz="1200" b="1" kern="1200" dirty="0" smtClean="0">
              <a:solidFill>
                <a:schemeClr val="tx1"/>
              </a:solidFill>
              <a:effectLst/>
              <a:latin typeface="+mn-lt"/>
              <a:ea typeface="+mn-ea"/>
              <a:cs typeface="+mn-cs"/>
            </a:endParaRPr>
          </a:p>
          <a:p>
            <a:r>
              <a:rPr lang="en-US" sz="1200" b="1" u="sng" kern="1200" dirty="0" smtClean="0">
                <a:solidFill>
                  <a:schemeClr val="tx1"/>
                </a:solidFill>
                <a:effectLst/>
                <a:latin typeface="+mn-lt"/>
                <a:ea typeface="+mn-ea"/>
                <a:cs typeface="+mn-cs"/>
              </a:rPr>
              <a:t>Very important!  </a:t>
            </a:r>
            <a:r>
              <a:rPr lang="en-US" sz="1200" kern="1200" dirty="0" smtClean="0">
                <a:solidFill>
                  <a:schemeClr val="tx1"/>
                </a:solidFill>
                <a:effectLst/>
                <a:latin typeface="+mn-lt"/>
                <a:ea typeface="+mn-ea"/>
                <a:cs typeface="+mn-cs"/>
              </a:rPr>
              <a:t>Criteria and indicators have been only established for their </a:t>
            </a:r>
            <a:r>
              <a:rPr lang="en-US" sz="1200" b="1" kern="1200" dirty="0" smtClean="0">
                <a:solidFill>
                  <a:schemeClr val="tx1"/>
                </a:solidFill>
                <a:effectLst/>
                <a:latin typeface="+mn-lt"/>
                <a:ea typeface="+mn-ea"/>
                <a:cs typeface="+mn-cs"/>
              </a:rPr>
              <a:t>rapid identification</a:t>
            </a:r>
            <a:r>
              <a:rPr lang="en-US" sz="1200" kern="1200" dirty="0" smtClean="0">
                <a:solidFill>
                  <a:schemeClr val="tx1"/>
                </a:solidFill>
                <a:effectLst/>
                <a:latin typeface="+mn-lt"/>
                <a:ea typeface="+mn-ea"/>
                <a:cs typeface="+mn-cs"/>
              </a:rPr>
              <a:t> and take into consideration the national specifics;</a:t>
            </a:r>
          </a:p>
          <a:p>
            <a:r>
              <a:rPr lang="en-US" sz="1200" kern="1200" dirty="0" smtClean="0">
                <a:solidFill>
                  <a:schemeClr val="tx1"/>
                </a:solidFill>
                <a:effectLst/>
                <a:latin typeface="+mn-lt"/>
                <a:ea typeface="+mn-ea"/>
                <a:cs typeface="+mn-cs"/>
              </a:rPr>
              <a:t>The reasons were: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to have an quick assessment in the field and operative evaluation of available data from forest management plans.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to act as a filter to exclude most of the situations in which these parameters could have been reached following active management process. </a:t>
            </a:r>
          </a:p>
          <a:p>
            <a:r>
              <a:rPr lang="en-US" sz="1200" kern="1200" dirty="0" smtClean="0">
                <a:solidFill>
                  <a:schemeClr val="tx1"/>
                </a:solidFill>
                <a:effectLst/>
                <a:latin typeface="+mn-lt"/>
                <a:ea typeface="+mn-ea"/>
                <a:cs typeface="+mn-cs"/>
              </a:rPr>
              <a:t> </a:t>
            </a:r>
          </a:p>
          <a:p>
            <a:pPr defTabSz="457200"/>
            <a:endParaRPr lang="bg-BG" dirty="0" smtClean="0"/>
          </a:p>
        </p:txBody>
      </p:sp>
    </p:spTree>
    <p:extLst>
      <p:ext uri="{BB962C8B-B14F-4D97-AF65-F5344CB8AC3E}">
        <p14:creationId xmlns:p14="http://schemas.microsoft.com/office/powerpoint/2010/main" val="25026389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85E197C7-F022-45A3-B23D-6B3E778F7B2A}" type="slidenum">
              <a:rPr lang="en-IE" smtClean="0">
                <a:latin typeface="Arial" charset="0"/>
              </a:rPr>
              <a:pPr/>
              <a:t>4</a:t>
            </a:fld>
            <a:endParaRPr lang="en-IE" smtClean="0">
              <a:latin typeface="Arial" charset="0"/>
            </a:endParaRPr>
          </a:p>
        </p:txBody>
      </p:sp>
      <p:sp>
        <p:nvSpPr>
          <p:cNvPr id="2253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2532"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Aiming to have a better understanding of the facts, here is brief overview of the main milestones of the process of protecting the Old growth Forest in Romania</a:t>
            </a:r>
            <a:r>
              <a:rPr lang="en-US" sz="1200" kern="1200" baseline="0" dirty="0" smtClean="0">
                <a:solidFill>
                  <a:schemeClr val="tx1"/>
                </a:solidFill>
                <a:effectLst/>
                <a:latin typeface="+mn-lt"/>
                <a:ea typeface="+mn-ea"/>
                <a:cs typeface="+mn-cs"/>
              </a:rPr>
              <a:t> (q</a:t>
            </a:r>
            <a:r>
              <a:rPr lang="en-US" sz="1200" kern="1200" dirty="0" smtClean="0">
                <a:solidFill>
                  <a:schemeClr val="tx1"/>
                </a:solidFill>
                <a:effectLst/>
                <a:latin typeface="+mn-lt"/>
                <a:ea typeface="+mn-ea"/>
                <a:cs typeface="+mn-cs"/>
              </a:rPr>
              <a:t>uickly go through these point). </a:t>
            </a:r>
          </a:p>
          <a:p>
            <a:pPr defTabSz="457200"/>
            <a:endParaRPr lang="bg-BG" dirty="0" smtClean="0"/>
          </a:p>
        </p:txBody>
      </p:sp>
    </p:spTree>
    <p:extLst>
      <p:ext uri="{BB962C8B-B14F-4D97-AF65-F5344CB8AC3E}">
        <p14:creationId xmlns:p14="http://schemas.microsoft.com/office/powerpoint/2010/main" val="40872612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85E197C7-F022-45A3-B23D-6B3E778F7B2A}" type="slidenum">
              <a:rPr lang="en-IE" smtClean="0">
                <a:latin typeface="Arial" charset="0"/>
              </a:rPr>
              <a:pPr/>
              <a:t>5</a:t>
            </a:fld>
            <a:endParaRPr lang="en-IE" smtClean="0">
              <a:latin typeface="Arial" charset="0"/>
            </a:endParaRPr>
          </a:p>
        </p:txBody>
      </p:sp>
      <p:sp>
        <p:nvSpPr>
          <p:cNvPr id="2253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2532"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sz="1200" b="1" kern="1200" dirty="0" smtClean="0">
                <a:solidFill>
                  <a:schemeClr val="tx1"/>
                </a:solidFill>
                <a:effectLst/>
                <a:latin typeface="+mn-lt"/>
                <a:ea typeface="+mn-ea"/>
                <a:cs typeface="+mn-cs"/>
              </a:rPr>
              <a:t>1986 – Forestry Norms</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Achievement: </a:t>
            </a:r>
            <a:endParaRPr lang="en-US" sz="1200" kern="1200" dirty="0" smtClean="0">
              <a:solidFill>
                <a:schemeClr val="tx1"/>
              </a:solidFill>
              <a:effectLst/>
              <a:latin typeface="+mn-lt"/>
              <a:ea typeface="+mn-ea"/>
              <a:cs typeface="+mn-cs"/>
            </a:endParaRPr>
          </a:p>
          <a:p>
            <a:pPr marL="171450" lvl="0" indent="-171450">
              <a:buFont typeface="Wingdings" panose="05000000000000000000" pitchFamily="2" charset="2"/>
              <a:buChar char="ü"/>
            </a:pPr>
            <a:r>
              <a:rPr lang="en-US" sz="1200" kern="1200" dirty="0" smtClean="0">
                <a:solidFill>
                  <a:schemeClr val="tx1"/>
                </a:solidFill>
                <a:effectLst/>
                <a:latin typeface="+mn-lt"/>
                <a:ea typeface="+mn-ea"/>
                <a:cs typeface="+mn-cs"/>
              </a:rPr>
              <a:t>The academic environment draws attention to the importance of protecting this heritage</a:t>
            </a:r>
          </a:p>
          <a:p>
            <a:pPr marL="171450" lvl="0" indent="-171450">
              <a:buFont typeface="Wingdings" panose="05000000000000000000" pitchFamily="2" charset="2"/>
              <a:buChar char="ü"/>
            </a:pPr>
            <a:r>
              <a:rPr lang="en-US" sz="1200" kern="1200" dirty="0" smtClean="0">
                <a:solidFill>
                  <a:schemeClr val="tx1"/>
                </a:solidFill>
                <a:effectLst/>
                <a:latin typeface="+mn-lt"/>
                <a:ea typeface="+mn-ea"/>
                <a:cs typeface="+mn-cs"/>
              </a:rPr>
              <a:t>Formal recognition of OGF importance by imposing a new Functional category 1-5J;</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at that time about  25% of the forests (at that time belonging to the state) were under protection (TI - TII ) having different protection roles.</a:t>
            </a:r>
          </a:p>
          <a:p>
            <a:r>
              <a:rPr lang="en-US" sz="1200" i="1" kern="1200" dirty="0" smtClean="0">
                <a:solidFill>
                  <a:schemeClr val="tx1"/>
                </a:solidFill>
                <a:effectLst/>
                <a:latin typeface="+mn-lt"/>
                <a:ea typeface="+mn-ea"/>
                <a:cs typeface="+mn-cs"/>
              </a:rPr>
              <a:t>BUT: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NO clear identification criteria are established</a:t>
            </a:r>
          </a:p>
          <a:p>
            <a:r>
              <a:rPr lang="en-US" sz="1200" kern="1200" dirty="0" smtClean="0">
                <a:solidFill>
                  <a:schemeClr val="tx1"/>
                </a:solidFill>
                <a:effectLst/>
                <a:latin typeface="+mn-lt"/>
                <a:ea typeface="+mn-ea"/>
                <a:cs typeface="+mn-cs"/>
              </a:rPr>
              <a:t>→ NO strict protection regime imposed</a:t>
            </a:r>
          </a:p>
          <a:p>
            <a:pPr defTabSz="457200"/>
            <a:endParaRPr lang="bg-BG" dirty="0" smtClean="0"/>
          </a:p>
        </p:txBody>
      </p:sp>
    </p:spTree>
    <p:extLst>
      <p:ext uri="{BB962C8B-B14F-4D97-AF65-F5344CB8AC3E}">
        <p14:creationId xmlns:p14="http://schemas.microsoft.com/office/powerpoint/2010/main" val="7583711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85E197C7-F022-45A3-B23D-6B3E778F7B2A}" type="slidenum">
              <a:rPr lang="en-IE" smtClean="0">
                <a:latin typeface="Arial" charset="0"/>
              </a:rPr>
              <a:pPr/>
              <a:t>6</a:t>
            </a:fld>
            <a:endParaRPr lang="en-IE" smtClean="0">
              <a:latin typeface="Arial" charset="0"/>
            </a:endParaRPr>
          </a:p>
        </p:txBody>
      </p:sp>
      <p:sp>
        <p:nvSpPr>
          <p:cNvPr id="2253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2532"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sz="1200" b="1" kern="1200" dirty="0" smtClean="0">
                <a:solidFill>
                  <a:schemeClr val="tx1"/>
                </a:solidFill>
                <a:effectLst/>
                <a:latin typeface="+mn-lt"/>
                <a:ea typeface="+mn-ea"/>
                <a:cs typeface="+mn-cs"/>
              </a:rPr>
              <a:t>2000  – Forestry Norms </a:t>
            </a:r>
            <a:endParaRPr lang="en-US" sz="1200" kern="1200" dirty="0" smtClean="0">
              <a:solidFill>
                <a:schemeClr val="tx1"/>
              </a:solidFill>
              <a:effectLst/>
              <a:latin typeface="+mn-lt"/>
              <a:ea typeface="+mn-ea"/>
              <a:cs typeface="+mn-cs"/>
            </a:endParaRPr>
          </a:p>
          <a:p>
            <a:r>
              <a:rPr lang="en-US" sz="1200" i="1" kern="1200" dirty="0" err="1" smtClean="0">
                <a:solidFill>
                  <a:schemeClr val="tx1"/>
                </a:solidFill>
                <a:effectLst/>
                <a:latin typeface="+mn-lt"/>
                <a:ea typeface="+mn-ea"/>
                <a:cs typeface="+mn-cs"/>
              </a:rPr>
              <a:t>Succes</a:t>
            </a:r>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marL="171450" lvl="0" indent="-171450">
              <a:buFont typeface="Wingdings" panose="05000000000000000000" pitchFamily="2" charset="2"/>
              <a:buChar char="ü"/>
            </a:pPr>
            <a:r>
              <a:rPr lang="en-US" sz="1200" kern="1200" dirty="0" smtClean="0">
                <a:solidFill>
                  <a:schemeClr val="tx1"/>
                </a:solidFill>
                <a:effectLst/>
                <a:latin typeface="+mn-lt"/>
                <a:ea typeface="+mn-ea"/>
                <a:cs typeface="+mn-cs"/>
              </a:rPr>
              <a:t>pretty much the same norms;</a:t>
            </a:r>
          </a:p>
          <a:p>
            <a:pPr marL="171450" lvl="0" indent="-171450">
              <a:buFont typeface="Wingdings" panose="05000000000000000000" pitchFamily="2" charset="2"/>
              <a:buChar char="ü"/>
            </a:pPr>
            <a:r>
              <a:rPr lang="en-US" sz="1200" kern="1200" dirty="0" smtClean="0">
                <a:solidFill>
                  <a:schemeClr val="tx1"/>
                </a:solidFill>
                <a:effectLst/>
                <a:latin typeface="+mn-lt"/>
                <a:ea typeface="+mn-ea"/>
                <a:cs typeface="+mn-cs"/>
              </a:rPr>
              <a:t>thousands of hectares are already preserved</a:t>
            </a:r>
          </a:p>
          <a:p>
            <a:pPr marL="171450" lvl="0" indent="-171450">
              <a:buFont typeface="Wingdings" panose="05000000000000000000" pitchFamily="2" charset="2"/>
              <a:buChar char="ü"/>
            </a:pPr>
            <a:r>
              <a:rPr lang="en-US" sz="1200" kern="1200" dirty="0" smtClean="0">
                <a:solidFill>
                  <a:schemeClr val="tx1"/>
                </a:solidFill>
                <a:effectLst/>
                <a:latin typeface="+mn-lt"/>
                <a:ea typeface="+mn-ea"/>
                <a:cs typeface="+mn-cs"/>
              </a:rPr>
              <a:t>the academic environment continue to draws attention to the importance of protecting this heritage</a:t>
            </a: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BUT: </a:t>
            </a:r>
            <a:endParaRPr lang="en-US" sz="1200" kern="1200" dirty="0" smtClean="0">
              <a:solidFill>
                <a:schemeClr val="tx1"/>
              </a:solidFill>
              <a:effectLst/>
              <a:latin typeface="+mn-lt"/>
              <a:ea typeface="+mn-ea"/>
              <a:cs typeface="+mn-cs"/>
            </a:endParaRPr>
          </a:p>
          <a:p>
            <a:pPr marL="0" lvl="0" indent="0">
              <a:buFont typeface="Arial" panose="020B0604020202020204" pitchFamily="34" charset="0"/>
              <a:buNone/>
            </a:pPr>
            <a:r>
              <a:rPr lang="en-US" sz="1200" kern="1200" dirty="0" smtClean="0">
                <a:solidFill>
                  <a:schemeClr val="tx1"/>
                </a:solidFill>
                <a:effectLst/>
                <a:latin typeface="+mn-lt"/>
                <a:ea typeface="+mn-ea"/>
                <a:cs typeface="+mn-cs"/>
              </a:rPr>
              <a:t>→ still no clear identification criteria established</a:t>
            </a:r>
          </a:p>
          <a:p>
            <a:pPr lvl="0"/>
            <a:r>
              <a:rPr lang="en-US" sz="1200" kern="1200" dirty="0" smtClean="0">
                <a:solidFill>
                  <a:schemeClr val="tx1"/>
                </a:solidFill>
                <a:effectLst/>
                <a:latin typeface="+mn-lt"/>
                <a:ea typeface="+mn-ea"/>
                <a:cs typeface="+mn-cs"/>
              </a:rPr>
              <a:t>→ threats are increasing due to a “chaotic” ownership restitution process; </a:t>
            </a:r>
          </a:p>
          <a:p>
            <a:pPr lvl="0"/>
            <a:r>
              <a:rPr lang="en-US" sz="1200" kern="1200" dirty="0" smtClean="0">
                <a:solidFill>
                  <a:schemeClr val="tx1"/>
                </a:solidFill>
                <a:effectLst/>
                <a:latin typeface="+mn-lt"/>
                <a:ea typeface="+mn-ea"/>
                <a:cs typeface="+mn-cs"/>
              </a:rPr>
              <a:t>→ “chaotic” since it was not “restitution in </a:t>
            </a:r>
            <a:r>
              <a:rPr lang="en-US" sz="1200" kern="1200" dirty="0" err="1" smtClean="0">
                <a:solidFill>
                  <a:schemeClr val="tx1"/>
                </a:solidFill>
                <a:effectLst/>
                <a:latin typeface="+mn-lt"/>
                <a:ea typeface="+mn-ea"/>
                <a:cs typeface="+mn-cs"/>
              </a:rPr>
              <a:t>integrum</a:t>
            </a:r>
            <a:r>
              <a:rPr lang="en-US" sz="1200" kern="1200" dirty="0" smtClean="0">
                <a:solidFill>
                  <a:schemeClr val="tx1"/>
                </a:solidFill>
                <a:effectLst/>
                <a:latin typeface="+mn-lt"/>
                <a:ea typeface="+mn-ea"/>
                <a:cs typeface="+mn-cs"/>
              </a:rPr>
              <a:t>” after having in place an adequate legislative framework adapted to this new situation; and in this context the new small owner became immediately outlawed. </a:t>
            </a:r>
          </a:p>
          <a:p>
            <a:pPr defTabSz="457200"/>
            <a:endParaRPr lang="bg-BG" dirty="0" smtClean="0"/>
          </a:p>
        </p:txBody>
      </p:sp>
    </p:spTree>
    <p:extLst>
      <p:ext uri="{BB962C8B-B14F-4D97-AF65-F5344CB8AC3E}">
        <p14:creationId xmlns:p14="http://schemas.microsoft.com/office/powerpoint/2010/main" val="31885652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85E197C7-F022-45A3-B23D-6B3E778F7B2A}" type="slidenum">
              <a:rPr lang="en-IE" smtClean="0">
                <a:latin typeface="Arial" charset="0"/>
              </a:rPr>
              <a:pPr/>
              <a:t>7</a:t>
            </a:fld>
            <a:endParaRPr lang="en-IE" smtClean="0">
              <a:latin typeface="Arial" charset="0"/>
            </a:endParaRPr>
          </a:p>
        </p:txBody>
      </p:sp>
      <p:sp>
        <p:nvSpPr>
          <p:cNvPr id="2253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2532"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sz="1200" b="1" kern="1200" dirty="0" smtClean="0">
                <a:solidFill>
                  <a:schemeClr val="tx1"/>
                </a:solidFill>
                <a:effectLst/>
                <a:latin typeface="+mn-lt"/>
                <a:ea typeface="+mn-ea"/>
                <a:cs typeface="+mn-cs"/>
              </a:rPr>
              <a:t>2005 – </a:t>
            </a:r>
            <a:r>
              <a:rPr lang="en-US" sz="1200" b="1" kern="1200" dirty="0" err="1" smtClean="0">
                <a:solidFill>
                  <a:schemeClr val="tx1"/>
                </a:solidFill>
                <a:effectLst/>
                <a:latin typeface="+mn-lt"/>
                <a:ea typeface="+mn-ea"/>
                <a:cs typeface="+mn-cs"/>
              </a:rPr>
              <a:t>Pinmatra</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Stydy</a:t>
            </a:r>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marL="171450" lvl="0" indent="-171450">
              <a:buFont typeface="Wingdings" panose="05000000000000000000" pitchFamily="2" charset="2"/>
              <a:buChar char="ü"/>
            </a:pPr>
            <a:r>
              <a:rPr lang="en-US" sz="1200" kern="1200" dirty="0" smtClean="0">
                <a:solidFill>
                  <a:schemeClr val="tx1"/>
                </a:solidFill>
                <a:effectLst/>
                <a:latin typeface="+mn-lt"/>
                <a:ea typeface="+mn-ea"/>
                <a:cs typeface="+mn-cs"/>
              </a:rPr>
              <a:t>started in 2001 and funded by the </a:t>
            </a:r>
            <a:r>
              <a:rPr lang="en-US" sz="1200" kern="1200" dirty="0" err="1" smtClean="0">
                <a:solidFill>
                  <a:schemeClr val="tx1"/>
                </a:solidFill>
                <a:effectLst/>
                <a:latin typeface="+mn-lt"/>
                <a:ea typeface="+mn-ea"/>
                <a:cs typeface="+mn-cs"/>
              </a:rPr>
              <a:t>Programme</a:t>
            </a:r>
            <a:r>
              <a:rPr lang="en-US" sz="1200" kern="1200" dirty="0" smtClean="0">
                <a:solidFill>
                  <a:schemeClr val="tx1"/>
                </a:solidFill>
                <a:effectLst/>
                <a:latin typeface="+mn-lt"/>
                <a:ea typeface="+mn-ea"/>
                <a:cs typeface="+mn-cs"/>
              </a:rPr>
              <a:t> International Nature Management of the Dutch Ministries of Agriculture</a:t>
            </a:r>
          </a:p>
          <a:p>
            <a:pPr marL="171450" lvl="0" indent="-171450">
              <a:buFont typeface="Wingdings" panose="05000000000000000000" pitchFamily="2" charset="2"/>
              <a:buChar char="ü"/>
            </a:pPr>
            <a:r>
              <a:rPr lang="en-US" sz="1200" kern="1200" dirty="0" smtClean="0">
                <a:solidFill>
                  <a:schemeClr val="tx1"/>
                </a:solidFill>
                <a:effectLst/>
                <a:latin typeface="+mn-lt"/>
                <a:ea typeface="+mn-ea"/>
                <a:cs typeface="+mn-cs"/>
              </a:rPr>
              <a:t>the study offer detailed criteria and indicators for identification (regionally harmonized: RO-BG-UA-SK);</a:t>
            </a:r>
          </a:p>
          <a:p>
            <a:pPr marL="171450" lvl="0" indent="-171450">
              <a:buFont typeface="Wingdings" panose="05000000000000000000" pitchFamily="2" charset="2"/>
              <a:buChar char="ü"/>
            </a:pPr>
            <a:r>
              <a:rPr lang="en-US" sz="1200" kern="1200" dirty="0" smtClean="0">
                <a:solidFill>
                  <a:schemeClr val="tx1"/>
                </a:solidFill>
                <a:effectLst/>
                <a:latin typeface="+mn-lt"/>
                <a:ea typeface="+mn-ea"/>
                <a:cs typeface="+mn-cs"/>
              </a:rPr>
              <a:t>it is a study performed by ICAS (National Forest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Research</a:t>
            </a:r>
            <a:r>
              <a:rPr lang="en-US" sz="1200" kern="1200" baseline="0" dirty="0" smtClean="0">
                <a:solidFill>
                  <a:schemeClr val="tx1"/>
                </a:solidFill>
                <a:effectLst/>
                <a:latin typeface="+mn-lt"/>
                <a:ea typeface="+mn-ea"/>
                <a:cs typeface="+mn-cs"/>
              </a:rPr>
              <a:t> Institute)</a:t>
            </a:r>
            <a:r>
              <a:rPr lang="en-US" sz="1200" kern="1200" dirty="0" smtClean="0">
                <a:solidFill>
                  <a:schemeClr val="tx1"/>
                </a:solidFill>
                <a:effectLst/>
                <a:latin typeface="+mn-lt"/>
                <a:ea typeface="+mn-ea"/>
                <a:cs typeface="+mn-cs"/>
              </a:rPr>
              <a:t> and using ICAS database (unique &amp; last centralized structured description of forests for every single forest sub-compartment at the national level – before accelerating the restitution process)’</a:t>
            </a:r>
          </a:p>
          <a:p>
            <a:pPr marL="171450" lvl="0" indent="-171450">
              <a:buFont typeface="Wingdings" panose="05000000000000000000" pitchFamily="2" charset="2"/>
              <a:buChar char="ü"/>
            </a:pPr>
            <a:r>
              <a:rPr lang="en-US" sz="1200" kern="1200" dirty="0" smtClean="0">
                <a:solidFill>
                  <a:schemeClr val="tx1"/>
                </a:solidFill>
                <a:effectLst/>
                <a:latin typeface="+mn-lt"/>
                <a:ea typeface="+mn-ea"/>
                <a:cs typeface="+mn-cs"/>
              </a:rPr>
              <a:t>the results of this project supposed to support the designation process of Natura 2000 sites (as a result &gt; 80% of the areas will became part of the Nature 2000 network).</a:t>
            </a:r>
          </a:p>
          <a:p>
            <a:r>
              <a:rPr lang="en-US" sz="1200" b="1" i="1" kern="1200" dirty="0" smtClean="0">
                <a:solidFill>
                  <a:schemeClr val="tx1"/>
                </a:solidFill>
                <a:effectLst/>
                <a:latin typeface="+mn-lt"/>
                <a:ea typeface="+mn-ea"/>
                <a:cs typeface="+mn-cs"/>
              </a:rPr>
              <a:t>BUT: </a:t>
            </a:r>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 the study is more a kind of desktop research a preliminary assessment </a:t>
            </a:r>
          </a:p>
          <a:p>
            <a:pPr lvl="0"/>
            <a:r>
              <a:rPr lang="en-US" sz="1200" kern="1200" dirty="0" smtClean="0">
                <a:solidFill>
                  <a:schemeClr val="tx1"/>
                </a:solidFill>
                <a:effectLst/>
                <a:latin typeface="+mn-lt"/>
                <a:ea typeface="+mn-ea"/>
                <a:cs typeface="+mn-cs"/>
              </a:rPr>
              <a:t>→ many of the area were not assessed in the field and furthermore the GIS layer has a relative accuracy. </a:t>
            </a:r>
          </a:p>
          <a:p>
            <a:pPr lvl="0"/>
            <a:r>
              <a:rPr lang="en-US" sz="1200" kern="1200" dirty="0" smtClean="0">
                <a:solidFill>
                  <a:schemeClr val="tx1"/>
                </a:solidFill>
                <a:effectLst/>
                <a:latin typeface="+mn-lt"/>
                <a:ea typeface="+mn-ea"/>
                <a:cs typeface="+mn-cs"/>
              </a:rPr>
              <a:t>→ therefore many areas included never meet the criteria but on same time there are other representative OGF areas that are not included in the study. </a:t>
            </a:r>
          </a:p>
          <a:p>
            <a:pPr lvl="0"/>
            <a:r>
              <a:rPr lang="en-US" sz="1200" kern="1200" dirty="0" smtClean="0">
                <a:solidFill>
                  <a:schemeClr val="tx1"/>
                </a:solidFill>
                <a:effectLst/>
                <a:latin typeface="+mn-lt"/>
                <a:ea typeface="+mn-ea"/>
                <a:cs typeface="+mn-cs"/>
              </a:rPr>
              <a:t>→ consequently the study’s results  are not approved by the ICAS scientific council; </a:t>
            </a:r>
          </a:p>
          <a:p>
            <a:pPr lvl="0"/>
            <a:r>
              <a:rPr lang="en-US" sz="1200" kern="1200" dirty="0" smtClean="0">
                <a:solidFill>
                  <a:schemeClr val="tx1"/>
                </a:solidFill>
                <a:effectLst/>
                <a:latin typeface="+mn-lt"/>
                <a:ea typeface="+mn-ea"/>
                <a:cs typeface="+mn-cs"/>
              </a:rPr>
              <a:t>→ results are not fully transparent; </a:t>
            </a:r>
          </a:p>
          <a:p>
            <a:pPr lvl="0"/>
            <a:r>
              <a:rPr lang="en-US" sz="1200" kern="1200" dirty="0" smtClean="0">
                <a:solidFill>
                  <a:schemeClr val="tx1"/>
                </a:solidFill>
                <a:effectLst/>
                <a:latin typeface="+mn-lt"/>
                <a:ea typeface="+mn-ea"/>
                <a:cs typeface="+mn-cs"/>
              </a:rPr>
              <a:t>→ decision makers are not formally informed.</a:t>
            </a:r>
          </a:p>
          <a:p>
            <a:pPr defTabSz="457200"/>
            <a:endParaRPr lang="bg-BG" dirty="0" smtClean="0"/>
          </a:p>
        </p:txBody>
      </p:sp>
    </p:spTree>
    <p:extLst>
      <p:ext uri="{BB962C8B-B14F-4D97-AF65-F5344CB8AC3E}">
        <p14:creationId xmlns:p14="http://schemas.microsoft.com/office/powerpoint/2010/main" val="26254954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85E197C7-F022-45A3-B23D-6B3E778F7B2A}" type="slidenum">
              <a:rPr lang="en-IE" smtClean="0">
                <a:latin typeface="Arial" charset="0"/>
              </a:rPr>
              <a:pPr/>
              <a:t>8</a:t>
            </a:fld>
            <a:endParaRPr lang="en-IE" smtClean="0">
              <a:latin typeface="Arial" charset="0"/>
            </a:endParaRPr>
          </a:p>
        </p:txBody>
      </p:sp>
      <p:sp>
        <p:nvSpPr>
          <p:cNvPr id="2253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2532"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sz="1200" b="1" kern="1200" dirty="0" smtClean="0">
                <a:solidFill>
                  <a:schemeClr val="tx1"/>
                </a:solidFill>
                <a:effectLst/>
                <a:latin typeface="+mn-lt"/>
                <a:ea typeface="+mn-ea"/>
                <a:cs typeface="+mn-cs"/>
              </a:rPr>
              <a:t>2010 – High Conservation Value Forest Concept </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Introduce by FSC certification,</a:t>
            </a:r>
            <a:r>
              <a:rPr lang="en-US" sz="1200" i="1" kern="1200" baseline="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provide:</a:t>
            </a:r>
            <a:endParaRPr lang="en-US" sz="1200" kern="1200" dirty="0" smtClean="0">
              <a:solidFill>
                <a:schemeClr val="tx1"/>
              </a:solidFill>
              <a:effectLst/>
              <a:latin typeface="+mn-lt"/>
              <a:ea typeface="+mn-ea"/>
              <a:cs typeface="+mn-cs"/>
            </a:endParaRPr>
          </a:p>
          <a:p>
            <a:pPr marL="171450" lvl="0" indent="-171450">
              <a:buFont typeface="Wingdings" panose="05000000000000000000" pitchFamily="2" charset="2"/>
              <a:buChar char="ü"/>
            </a:pPr>
            <a:r>
              <a:rPr lang="en-US" sz="1200" kern="1200" dirty="0" smtClean="0">
                <a:solidFill>
                  <a:schemeClr val="tx1"/>
                </a:solidFill>
                <a:effectLst/>
                <a:latin typeface="+mn-lt"/>
                <a:ea typeface="+mn-ea"/>
                <a:cs typeface="+mn-cs"/>
              </a:rPr>
              <a:t>Criteria and indicators harmonized with the PINMATRA ones;</a:t>
            </a:r>
          </a:p>
          <a:p>
            <a:pPr marL="171450" lvl="0" indent="-171450">
              <a:buFont typeface="Wingdings" panose="05000000000000000000" pitchFamily="2" charset="2"/>
              <a:buChar char="ü"/>
            </a:pPr>
            <a:r>
              <a:rPr lang="en-US" sz="1200" kern="1200" dirty="0" smtClean="0">
                <a:solidFill>
                  <a:schemeClr val="tx1"/>
                </a:solidFill>
                <a:effectLst/>
                <a:latin typeface="+mn-lt"/>
                <a:ea typeface="+mn-ea"/>
                <a:cs typeface="+mn-cs"/>
              </a:rPr>
              <a:t>thousand of ha are protected on a voluntary basis through FSC certification </a:t>
            </a:r>
          </a:p>
          <a:p>
            <a:pPr marL="171450" lvl="0" indent="-171450">
              <a:buFont typeface="Wingdings" panose="05000000000000000000" pitchFamily="2" charset="2"/>
              <a:buChar char="ü"/>
            </a:pPr>
            <a:r>
              <a:rPr lang="en-US" sz="1200" kern="1200" dirty="0" smtClean="0">
                <a:solidFill>
                  <a:schemeClr val="tx1"/>
                </a:solidFill>
                <a:effectLst/>
                <a:latin typeface="+mn-lt"/>
                <a:ea typeface="+mn-ea"/>
                <a:cs typeface="+mn-cs"/>
              </a:rPr>
              <a:t>over 3000 only </a:t>
            </a:r>
            <a:r>
              <a:rPr lang="en-US" sz="1200" b="0" kern="1200" dirty="0" smtClean="0">
                <a:solidFill>
                  <a:schemeClr val="tx1"/>
                </a:solidFill>
                <a:effectLst/>
                <a:latin typeface="+mn-lt"/>
                <a:ea typeface="+mn-ea"/>
                <a:cs typeface="+mn-cs"/>
              </a:rPr>
              <a:t>in WWF priority conservation areas;</a:t>
            </a:r>
          </a:p>
          <a:p>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BUT</a:t>
            </a: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  FSC is a voluntary mechanism </a:t>
            </a:r>
          </a:p>
          <a:p>
            <a:pPr lvl="0"/>
            <a:r>
              <a:rPr lang="en-US" sz="1200" kern="1200" dirty="0" smtClean="0">
                <a:solidFill>
                  <a:schemeClr val="tx1"/>
                </a:solidFill>
                <a:effectLst/>
                <a:latin typeface="+mn-lt"/>
                <a:ea typeface="+mn-ea"/>
                <a:cs typeface="+mn-cs"/>
              </a:rPr>
              <a:t>→  there were few FSC certified areas at that time</a:t>
            </a:r>
          </a:p>
          <a:p>
            <a:pPr defTabSz="457200"/>
            <a:endParaRPr lang="bg-BG" dirty="0" smtClean="0"/>
          </a:p>
        </p:txBody>
      </p:sp>
    </p:spTree>
    <p:extLst>
      <p:ext uri="{BB962C8B-B14F-4D97-AF65-F5344CB8AC3E}">
        <p14:creationId xmlns:p14="http://schemas.microsoft.com/office/powerpoint/2010/main" val="33753055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85E197C7-F022-45A3-B23D-6B3E778F7B2A}" type="slidenum">
              <a:rPr lang="en-IE" smtClean="0">
                <a:latin typeface="Arial" charset="0"/>
              </a:rPr>
              <a:pPr/>
              <a:t>9</a:t>
            </a:fld>
            <a:endParaRPr lang="en-IE" smtClean="0">
              <a:latin typeface="Arial" charset="0"/>
            </a:endParaRPr>
          </a:p>
        </p:txBody>
      </p:sp>
      <p:sp>
        <p:nvSpPr>
          <p:cNvPr id="2253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2532"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sz="1200" b="1" kern="1200" dirty="0" smtClean="0">
                <a:solidFill>
                  <a:schemeClr val="tx1"/>
                </a:solidFill>
                <a:effectLst/>
                <a:latin typeface="+mn-lt"/>
                <a:ea typeface="+mn-ea"/>
                <a:cs typeface="+mn-cs"/>
              </a:rPr>
              <a:t>2011 – WWF Campaign for OGF protection</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High interest of the society for protecting these forests</a:t>
            </a:r>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marL="171450" lvl="0" indent="-171450">
              <a:buFont typeface="Wingdings" panose="05000000000000000000" pitchFamily="2" charset="2"/>
              <a:buChar char="ü"/>
            </a:pPr>
            <a:r>
              <a:rPr lang="en-US" sz="1200" kern="1200" dirty="0" smtClean="0">
                <a:solidFill>
                  <a:schemeClr val="tx1"/>
                </a:solidFill>
                <a:effectLst/>
                <a:latin typeface="+mn-lt"/>
                <a:ea typeface="+mn-ea"/>
                <a:cs typeface="+mn-cs"/>
              </a:rPr>
              <a:t>a petition was supported by over 100.000 signatures in a month only;</a:t>
            </a:r>
          </a:p>
          <a:p>
            <a:pPr marL="171450" lvl="0" indent="-171450">
              <a:buFont typeface="Wingdings" panose="05000000000000000000" pitchFamily="2" charset="2"/>
              <a:buChar char="ü"/>
            </a:pPr>
            <a:r>
              <a:rPr lang="en-US" sz="1200" kern="1200" dirty="0" smtClean="0">
                <a:solidFill>
                  <a:schemeClr val="tx1"/>
                </a:solidFill>
                <a:effectLst/>
                <a:latin typeface="+mn-lt"/>
                <a:ea typeface="+mn-ea"/>
                <a:cs typeface="+mn-cs"/>
              </a:rPr>
              <a:t>Competent Authority (CA) assume to amend the Forest Norms;</a:t>
            </a:r>
          </a:p>
          <a:p>
            <a:pPr marL="171450" lvl="0" indent="-171450">
              <a:buFont typeface="Wingdings" panose="05000000000000000000" pitchFamily="2" charset="2"/>
              <a:buChar char="ü"/>
            </a:pPr>
            <a:r>
              <a:rPr lang="en-US" sz="1200" kern="1200" dirty="0" smtClean="0">
                <a:solidFill>
                  <a:schemeClr val="tx1"/>
                </a:solidFill>
                <a:effectLst/>
                <a:latin typeface="+mn-lt"/>
                <a:ea typeface="+mn-ea"/>
                <a:cs typeface="+mn-cs"/>
              </a:rPr>
              <a:t>WWF signed a MoU with CA for establishing the National Catalogue of Virgin and </a:t>
            </a:r>
            <a:r>
              <a:rPr lang="en-US" sz="1200" kern="1200" dirty="0" err="1" smtClean="0">
                <a:solidFill>
                  <a:schemeClr val="tx1"/>
                </a:solidFill>
                <a:effectLst/>
                <a:latin typeface="+mn-lt"/>
                <a:ea typeface="+mn-ea"/>
                <a:cs typeface="+mn-cs"/>
              </a:rPr>
              <a:t>Cvasi</a:t>
            </a:r>
            <a:r>
              <a:rPr lang="en-US" sz="1200" kern="1200" dirty="0" smtClean="0">
                <a:solidFill>
                  <a:schemeClr val="tx1"/>
                </a:solidFill>
                <a:effectLst/>
                <a:latin typeface="+mn-lt"/>
                <a:ea typeface="+mn-ea"/>
                <a:cs typeface="+mn-cs"/>
              </a:rPr>
              <a:t>-virgin Forests – as an evidence and management tool to protect OGF.</a:t>
            </a:r>
          </a:p>
          <a:p>
            <a:pPr marL="171450" lvl="0" indent="-171450">
              <a:buFont typeface="Wingdings" panose="05000000000000000000" pitchFamily="2" charset="2"/>
              <a:buChar char="ü"/>
            </a:pPr>
            <a:r>
              <a:rPr lang="en-US" sz="1200" kern="1200" dirty="0" smtClean="0">
                <a:solidFill>
                  <a:schemeClr val="tx1"/>
                </a:solidFill>
                <a:effectLst/>
                <a:latin typeface="+mn-lt"/>
                <a:ea typeface="+mn-ea"/>
                <a:cs typeface="+mn-cs"/>
              </a:rPr>
              <a:t>Since it was not a clear identification of the OGF the only chance to speed up the process was to make it more transparent and participatory - to allow interested stakeholders to bring their contribution. </a:t>
            </a:r>
          </a:p>
          <a:p>
            <a:pPr marL="171450" lvl="0" indent="-171450">
              <a:buFont typeface="Wingdings" panose="05000000000000000000" pitchFamily="2" charset="2"/>
              <a:buChar char="ü"/>
            </a:pPr>
            <a:r>
              <a:rPr lang="en-US" sz="1200" kern="1200" dirty="0" smtClean="0">
                <a:solidFill>
                  <a:schemeClr val="tx1"/>
                </a:solidFill>
                <a:effectLst/>
                <a:latin typeface="+mn-lt"/>
                <a:ea typeface="+mn-ea"/>
                <a:cs typeface="+mn-cs"/>
              </a:rPr>
              <a:t>Ideal situation would be to have a full inventory and immediately put them under protection, but it was not the case! Romania didn’t know where its OGF are! We discuss about the PINMATRA study: </a:t>
            </a:r>
            <a:r>
              <a:rPr lang="en-US" sz="1200" b="1" kern="1200" dirty="0" smtClean="0">
                <a:solidFill>
                  <a:schemeClr val="tx1"/>
                </a:solidFill>
                <a:effectLst/>
                <a:latin typeface="+mn-lt"/>
                <a:ea typeface="+mn-ea"/>
                <a:cs typeface="+mn-cs"/>
              </a:rPr>
              <a:t>it seems it was more like a desktop research</a:t>
            </a:r>
            <a:r>
              <a:rPr lang="en-US" sz="1200" kern="1200" dirty="0" smtClean="0">
                <a:solidFill>
                  <a:schemeClr val="tx1"/>
                </a:solidFill>
                <a:effectLst/>
                <a:latin typeface="+mn-lt"/>
                <a:ea typeface="+mn-ea"/>
                <a:cs typeface="+mn-cs"/>
              </a:rPr>
              <a:t> (a useful one but with many question mark in term of its accuracy)</a:t>
            </a:r>
          </a:p>
          <a:p>
            <a:pPr defTabSz="457200"/>
            <a:endParaRPr lang="bg-BG" dirty="0" smtClean="0"/>
          </a:p>
        </p:txBody>
      </p:sp>
    </p:spTree>
    <p:extLst>
      <p:ext uri="{BB962C8B-B14F-4D97-AF65-F5344CB8AC3E}">
        <p14:creationId xmlns:p14="http://schemas.microsoft.com/office/powerpoint/2010/main" val="33980821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a:xfrm flipH="1">
            <a:off x="609599" y="0"/>
            <a:ext cx="8534401" cy="381000"/>
          </a:xfrm>
          <a:prstGeom prst="rect">
            <a:avLst/>
          </a:prstGeom>
          <a:solidFill>
            <a:schemeClr val="tx1">
              <a:lumMod val="95000"/>
              <a:lumOff val="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8" name="Picture 13" descr="master panda.jpg"/>
          <p:cNvPicPr>
            <a:picLocks noChangeAspect="1"/>
          </p:cNvPicPr>
          <p:nvPr userDrawn="1"/>
        </p:nvPicPr>
        <p:blipFill>
          <a:blip r:embed="rId2" cstate="print">
            <a:clrChange>
              <a:clrFrom>
                <a:srgbClr val="F1F1E7"/>
              </a:clrFrom>
              <a:clrTo>
                <a:srgbClr val="F1F1E7">
                  <a:alpha val="0"/>
                </a:srgbClr>
              </a:clrTo>
            </a:clrChange>
          </a:blip>
          <a:srcRect/>
          <a:stretch>
            <a:fillRect/>
          </a:stretch>
        </p:blipFill>
        <p:spPr bwMode="auto">
          <a:xfrm>
            <a:off x="285196" y="-5435"/>
            <a:ext cx="282475" cy="448386"/>
          </a:xfrm>
          <a:prstGeom prst="rect">
            <a:avLst/>
          </a:prstGeom>
          <a:noFill/>
          <a:ln w="9525">
            <a:noFill/>
            <a:miter lim="800000"/>
            <a:headEnd/>
            <a:tailEnd/>
          </a:ln>
        </p:spPr>
      </p:pic>
      <p:sp>
        <p:nvSpPr>
          <p:cNvPr id="9" name="Rectangle 8"/>
          <p:cNvSpPr/>
          <p:nvPr userDrawn="1"/>
        </p:nvSpPr>
        <p:spPr>
          <a:xfrm flipH="1">
            <a:off x="0" y="-1202"/>
            <a:ext cx="243269" cy="381000"/>
          </a:xfrm>
          <a:prstGeom prst="rect">
            <a:avLst/>
          </a:prstGeom>
          <a:solidFill>
            <a:schemeClr val="tx1">
              <a:lumMod val="95000"/>
              <a:lumOff val="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Rectangle 9"/>
          <p:cNvSpPr/>
          <p:nvPr userDrawn="1"/>
        </p:nvSpPr>
        <p:spPr>
          <a:xfrm>
            <a:off x="653754" y="35409"/>
            <a:ext cx="8446089" cy="307777"/>
          </a:xfrm>
          <a:prstGeom prst="rect">
            <a:avLst/>
          </a:prstGeom>
        </p:spPr>
        <p:txBody>
          <a:bodyPr wrap="square">
            <a:spAutoFit/>
          </a:bodyPr>
          <a:lstStyle/>
          <a:p>
            <a:r>
              <a:rPr lang="en-US" sz="1400" b="1" dirty="0">
                <a:solidFill>
                  <a:schemeClr val="bg1"/>
                </a:solidFill>
              </a:rPr>
              <a:t>National specific procedures to ensure Old Growth Forest protection - challenges &amp; achievements way forward</a:t>
            </a:r>
          </a:p>
        </p:txBody>
      </p:sp>
    </p:spTree>
    <p:extLst>
      <p:ext uri="{BB962C8B-B14F-4D97-AF65-F5344CB8AC3E}">
        <p14:creationId xmlns:p14="http://schemas.microsoft.com/office/powerpoint/2010/main" val="276718897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18E05A-CED0-42DA-B04D-5D197A1887B0}" type="datetimeFigureOut">
              <a:rPr lang="en-US" smtClean="0"/>
              <a:t>4/28/2021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2B3308-A31D-4426-88C8-16038E4B4FE8}" type="slidenum">
              <a:rPr lang="en-US" smtClean="0"/>
              <a:t>‹#›</a:t>
            </a:fld>
            <a:endParaRPr lang="en-US"/>
          </a:p>
        </p:txBody>
      </p:sp>
    </p:spTree>
    <p:extLst>
      <p:ext uri="{BB962C8B-B14F-4D97-AF65-F5344CB8AC3E}">
        <p14:creationId xmlns:p14="http://schemas.microsoft.com/office/powerpoint/2010/main" val="13220256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18E05A-CED0-42DA-B04D-5D197A1887B0}" type="datetimeFigureOut">
              <a:rPr lang="en-US" smtClean="0"/>
              <a:t>4/28/2021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2B3308-A31D-4426-88C8-16038E4B4FE8}" type="slidenum">
              <a:rPr lang="en-US" smtClean="0"/>
              <a:t>‹#›</a:t>
            </a:fld>
            <a:endParaRPr lang="en-US"/>
          </a:p>
        </p:txBody>
      </p:sp>
    </p:spTree>
    <p:extLst>
      <p:ext uri="{BB962C8B-B14F-4D97-AF65-F5344CB8AC3E}">
        <p14:creationId xmlns:p14="http://schemas.microsoft.com/office/powerpoint/2010/main" val="24080058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Section Header">
    <p:spTree>
      <p:nvGrpSpPr>
        <p:cNvPr id="1" name=""/>
        <p:cNvGrpSpPr/>
        <p:nvPr/>
      </p:nvGrpSpPr>
      <p:grpSpPr>
        <a:xfrm>
          <a:off x="0" y="0"/>
          <a:ext cx="0" cy="0"/>
          <a:chOff x="0" y="0"/>
          <a:chExt cx="0" cy="0"/>
        </a:xfrm>
      </p:grpSpPr>
      <p:sp>
        <p:nvSpPr>
          <p:cNvPr id="2" name="Rectangle 5"/>
          <p:cNvSpPr>
            <a:spLocks noChangeArrowheads="1"/>
          </p:cNvSpPr>
          <p:nvPr userDrawn="1"/>
        </p:nvSpPr>
        <p:spPr bwMode="auto">
          <a:xfrm>
            <a:off x="-39688" y="-1"/>
            <a:ext cx="115888" cy="6858001"/>
          </a:xfrm>
          <a:prstGeom prst="rect">
            <a:avLst/>
          </a:prstGeom>
          <a:solidFill>
            <a:srgbClr val="007932"/>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spTree>
    <p:extLst>
      <p:ext uri="{BB962C8B-B14F-4D97-AF65-F5344CB8AC3E}">
        <p14:creationId xmlns:p14="http://schemas.microsoft.com/office/powerpoint/2010/main" val="41169833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 Title Slide_Green_Plant">
    <p:spTree>
      <p:nvGrpSpPr>
        <p:cNvPr id="1" name="Shape 24"/>
        <p:cNvGrpSpPr/>
        <p:nvPr/>
      </p:nvGrpSpPr>
      <p:grpSpPr>
        <a:xfrm>
          <a:off x="0" y="0"/>
          <a:ext cx="0" cy="0"/>
          <a:chOff x="0" y="0"/>
          <a:chExt cx="0" cy="0"/>
        </a:xfrm>
      </p:grpSpPr>
      <p:sp>
        <p:nvSpPr>
          <p:cNvPr id="11" name="Picture Placeholder 2"/>
          <p:cNvSpPr>
            <a:spLocks noGrp="1"/>
          </p:cNvSpPr>
          <p:nvPr>
            <p:ph type="pic" sz="quarter" idx="10"/>
          </p:nvPr>
        </p:nvSpPr>
        <p:spPr>
          <a:xfrm>
            <a:off x="161137" y="235325"/>
            <a:ext cx="8822129" cy="6376153"/>
          </a:xfrm>
          <a:prstGeom prst="rect">
            <a:avLst/>
          </a:prstGeom>
        </p:spPr>
        <p:txBody>
          <a:bodyPr/>
          <a:lstStyle/>
          <a:p>
            <a:endParaRPr lang="en-SG" dirty="0"/>
          </a:p>
        </p:txBody>
      </p:sp>
      <p:cxnSp>
        <p:nvCxnSpPr>
          <p:cNvPr id="29" name="Shape 29"/>
          <p:cNvCxnSpPr/>
          <p:nvPr/>
        </p:nvCxnSpPr>
        <p:spPr>
          <a:xfrm>
            <a:off x="1036538" y="4728875"/>
            <a:ext cx="3462525" cy="11100"/>
          </a:xfrm>
          <a:prstGeom prst="straightConnector1">
            <a:avLst/>
          </a:prstGeom>
          <a:noFill/>
          <a:ln w="28575" cap="flat" cmpd="sng">
            <a:solidFill>
              <a:srgbClr val="FFFFFF"/>
            </a:solidFill>
            <a:prstDash val="solid"/>
            <a:miter/>
            <a:headEnd type="none" w="med" len="med"/>
            <a:tailEnd type="none" w="med" len="med"/>
          </a:ln>
        </p:spPr>
      </p:cxnSp>
      <p:sp>
        <p:nvSpPr>
          <p:cNvPr id="30" name="Shape 30"/>
          <p:cNvSpPr txBox="1">
            <a:spLocks noGrp="1"/>
          </p:cNvSpPr>
          <p:nvPr>
            <p:ph type="title"/>
          </p:nvPr>
        </p:nvSpPr>
        <p:spPr>
          <a:xfrm>
            <a:off x="1037100" y="3965375"/>
            <a:ext cx="3461400" cy="763500"/>
          </a:xfrm>
          <a:prstGeom prst="rect">
            <a:avLst/>
          </a:prstGeom>
          <a:noFill/>
          <a:ln>
            <a:noFill/>
          </a:ln>
        </p:spPr>
        <p:txBody>
          <a:bodyPr lIns="91425" tIns="91425" rIns="91425" bIns="91425" anchor="b" anchorCtr="0"/>
          <a:lstStyle>
            <a:lvl1pPr marL="0" marR="0" lvl="0" indent="0" algn="l" rtl="0">
              <a:lnSpc>
                <a:spcPct val="90000"/>
              </a:lnSpc>
              <a:spcBef>
                <a:spcPts val="0"/>
              </a:spcBef>
              <a:buClr>
                <a:srgbClr val="FFFFFF"/>
              </a:buClr>
              <a:buSzPct val="100000"/>
              <a:buFont typeface="Arial"/>
              <a:buNone/>
              <a:defRPr sz="3600" i="0" u="none" strike="noStrike" cap="none">
                <a:solidFill>
                  <a:srgbClr val="FFFFFF"/>
                </a:solidFill>
                <a:latin typeface="WWF" panose="02000000000000000000" pitchFamily="50" charset="0"/>
                <a:ea typeface="WWF" panose="02000000000000000000" pitchFamily="50" charset="0"/>
                <a:cs typeface="Arial"/>
                <a:sym typeface="Arial"/>
              </a:defRPr>
            </a:lvl1pPr>
            <a:lvl2pPr lvl="1" indent="0" rtl="0">
              <a:spcBef>
                <a:spcPts val="0"/>
              </a:spcBef>
              <a:buClr>
                <a:srgbClr val="FFFFFF"/>
              </a:buClr>
              <a:buSzPct val="100000"/>
              <a:buFont typeface="Arial"/>
              <a:buNone/>
              <a:defRPr sz="1950">
                <a:solidFill>
                  <a:srgbClr val="FFFFFF"/>
                </a:solidFill>
                <a:latin typeface="Arial"/>
                <a:ea typeface="Arial"/>
                <a:cs typeface="Arial"/>
                <a:sym typeface="Arial"/>
              </a:defRPr>
            </a:lvl2pPr>
            <a:lvl3pPr lvl="2" indent="0" rtl="0">
              <a:spcBef>
                <a:spcPts val="0"/>
              </a:spcBef>
              <a:buClr>
                <a:srgbClr val="FFFFFF"/>
              </a:buClr>
              <a:buSzPct val="100000"/>
              <a:buFont typeface="Arial"/>
              <a:buNone/>
              <a:defRPr sz="1950">
                <a:solidFill>
                  <a:srgbClr val="FFFFFF"/>
                </a:solidFill>
                <a:latin typeface="Arial"/>
                <a:ea typeface="Arial"/>
                <a:cs typeface="Arial"/>
                <a:sym typeface="Arial"/>
              </a:defRPr>
            </a:lvl3pPr>
            <a:lvl4pPr lvl="3" indent="0" rtl="0">
              <a:spcBef>
                <a:spcPts val="0"/>
              </a:spcBef>
              <a:buClr>
                <a:srgbClr val="FFFFFF"/>
              </a:buClr>
              <a:buSzPct val="100000"/>
              <a:buFont typeface="Arial"/>
              <a:buNone/>
              <a:defRPr sz="1950">
                <a:solidFill>
                  <a:srgbClr val="FFFFFF"/>
                </a:solidFill>
                <a:latin typeface="Arial"/>
                <a:ea typeface="Arial"/>
                <a:cs typeface="Arial"/>
                <a:sym typeface="Arial"/>
              </a:defRPr>
            </a:lvl4pPr>
            <a:lvl5pPr lvl="4" indent="0" rtl="0">
              <a:spcBef>
                <a:spcPts val="0"/>
              </a:spcBef>
              <a:buClr>
                <a:srgbClr val="FFFFFF"/>
              </a:buClr>
              <a:buSzPct val="100000"/>
              <a:buFont typeface="Arial"/>
              <a:buNone/>
              <a:defRPr sz="1950">
                <a:solidFill>
                  <a:srgbClr val="FFFFFF"/>
                </a:solidFill>
                <a:latin typeface="Arial"/>
                <a:ea typeface="Arial"/>
                <a:cs typeface="Arial"/>
                <a:sym typeface="Arial"/>
              </a:defRPr>
            </a:lvl5pPr>
            <a:lvl6pPr lvl="5" indent="0" rtl="0">
              <a:spcBef>
                <a:spcPts val="0"/>
              </a:spcBef>
              <a:buClr>
                <a:srgbClr val="FFFFFF"/>
              </a:buClr>
              <a:buSzPct val="100000"/>
              <a:buFont typeface="Arial"/>
              <a:buNone/>
              <a:defRPr sz="1950">
                <a:solidFill>
                  <a:srgbClr val="FFFFFF"/>
                </a:solidFill>
                <a:latin typeface="Arial"/>
                <a:ea typeface="Arial"/>
                <a:cs typeface="Arial"/>
                <a:sym typeface="Arial"/>
              </a:defRPr>
            </a:lvl6pPr>
            <a:lvl7pPr lvl="6" indent="0" rtl="0">
              <a:spcBef>
                <a:spcPts val="0"/>
              </a:spcBef>
              <a:buClr>
                <a:srgbClr val="FFFFFF"/>
              </a:buClr>
              <a:buSzPct val="100000"/>
              <a:buFont typeface="Arial"/>
              <a:buNone/>
              <a:defRPr sz="1950">
                <a:solidFill>
                  <a:srgbClr val="FFFFFF"/>
                </a:solidFill>
                <a:latin typeface="Arial"/>
                <a:ea typeface="Arial"/>
                <a:cs typeface="Arial"/>
                <a:sym typeface="Arial"/>
              </a:defRPr>
            </a:lvl7pPr>
            <a:lvl8pPr lvl="7" indent="0" rtl="0">
              <a:spcBef>
                <a:spcPts val="0"/>
              </a:spcBef>
              <a:buClr>
                <a:srgbClr val="FFFFFF"/>
              </a:buClr>
              <a:buSzPct val="100000"/>
              <a:buFont typeface="Arial"/>
              <a:buNone/>
              <a:defRPr sz="1950">
                <a:solidFill>
                  <a:srgbClr val="FFFFFF"/>
                </a:solidFill>
                <a:latin typeface="Arial"/>
                <a:ea typeface="Arial"/>
                <a:cs typeface="Arial"/>
                <a:sym typeface="Arial"/>
              </a:defRPr>
            </a:lvl8pPr>
            <a:lvl9pPr lvl="8" indent="0" rtl="0">
              <a:spcBef>
                <a:spcPts val="0"/>
              </a:spcBef>
              <a:buClr>
                <a:srgbClr val="FFFFFF"/>
              </a:buClr>
              <a:buSzPct val="100000"/>
              <a:buFont typeface="Arial"/>
              <a:buNone/>
              <a:defRPr sz="1950">
                <a:solidFill>
                  <a:srgbClr val="FFFFFF"/>
                </a:solidFill>
                <a:latin typeface="Arial"/>
                <a:ea typeface="Arial"/>
                <a:cs typeface="Arial"/>
                <a:sym typeface="Arial"/>
              </a:defRPr>
            </a:lvl9pPr>
          </a:lstStyle>
          <a:p>
            <a:endParaRPr dirty="0"/>
          </a:p>
        </p:txBody>
      </p:sp>
      <p:sp>
        <p:nvSpPr>
          <p:cNvPr id="31" name="Shape 31"/>
          <p:cNvSpPr txBox="1">
            <a:spLocks noGrp="1"/>
          </p:cNvSpPr>
          <p:nvPr>
            <p:ph type="title" idx="2"/>
          </p:nvPr>
        </p:nvSpPr>
        <p:spPr>
          <a:xfrm>
            <a:off x="1037831" y="4729600"/>
            <a:ext cx="3419325" cy="872700"/>
          </a:xfrm>
          <a:prstGeom prst="rect">
            <a:avLst/>
          </a:prstGeom>
          <a:noFill/>
          <a:ln>
            <a:noFill/>
          </a:ln>
        </p:spPr>
        <p:txBody>
          <a:bodyPr lIns="91425" tIns="91425" rIns="91425" bIns="91425" anchor="t" anchorCtr="0"/>
          <a:lstStyle>
            <a:lvl1pPr marL="0" marR="0" lvl="0" indent="0" algn="l" rtl="0">
              <a:lnSpc>
                <a:spcPct val="90000"/>
              </a:lnSpc>
              <a:spcBef>
                <a:spcPts val="0"/>
              </a:spcBef>
              <a:buClr>
                <a:srgbClr val="FFFFFF"/>
              </a:buClr>
              <a:buSzPct val="100000"/>
              <a:buFont typeface="Arial"/>
              <a:buNone/>
              <a:defRPr sz="1650" i="0" u="none" strike="noStrike" cap="none">
                <a:solidFill>
                  <a:srgbClr val="FFFFFF"/>
                </a:solidFill>
                <a:latin typeface="Arial"/>
                <a:ea typeface="Arial"/>
                <a:cs typeface="Arial"/>
                <a:sym typeface="Arial"/>
              </a:defRPr>
            </a:lvl1pPr>
            <a:lvl2pPr lvl="1" indent="0" rtl="0">
              <a:spcBef>
                <a:spcPts val="0"/>
              </a:spcBef>
              <a:buClr>
                <a:srgbClr val="FFFFFF"/>
              </a:buClr>
              <a:buSzPct val="100000"/>
              <a:buFont typeface="Arial"/>
              <a:buNone/>
              <a:defRPr sz="1650">
                <a:solidFill>
                  <a:srgbClr val="FFFFFF"/>
                </a:solidFill>
                <a:latin typeface="Arial"/>
                <a:ea typeface="Arial"/>
                <a:cs typeface="Arial"/>
                <a:sym typeface="Arial"/>
              </a:defRPr>
            </a:lvl2pPr>
            <a:lvl3pPr lvl="2" indent="0" rtl="0">
              <a:spcBef>
                <a:spcPts val="0"/>
              </a:spcBef>
              <a:buClr>
                <a:srgbClr val="FFFFFF"/>
              </a:buClr>
              <a:buSzPct val="100000"/>
              <a:buFont typeface="Arial"/>
              <a:buNone/>
              <a:defRPr sz="1650">
                <a:solidFill>
                  <a:srgbClr val="FFFFFF"/>
                </a:solidFill>
                <a:latin typeface="Arial"/>
                <a:ea typeface="Arial"/>
                <a:cs typeface="Arial"/>
                <a:sym typeface="Arial"/>
              </a:defRPr>
            </a:lvl3pPr>
            <a:lvl4pPr lvl="3" indent="0" rtl="0">
              <a:spcBef>
                <a:spcPts val="0"/>
              </a:spcBef>
              <a:buClr>
                <a:srgbClr val="FFFFFF"/>
              </a:buClr>
              <a:buSzPct val="100000"/>
              <a:buFont typeface="Arial"/>
              <a:buNone/>
              <a:defRPr sz="1650">
                <a:solidFill>
                  <a:srgbClr val="FFFFFF"/>
                </a:solidFill>
                <a:latin typeface="Arial"/>
                <a:ea typeface="Arial"/>
                <a:cs typeface="Arial"/>
                <a:sym typeface="Arial"/>
              </a:defRPr>
            </a:lvl4pPr>
            <a:lvl5pPr lvl="4" indent="0" rtl="0">
              <a:spcBef>
                <a:spcPts val="0"/>
              </a:spcBef>
              <a:buClr>
                <a:srgbClr val="FFFFFF"/>
              </a:buClr>
              <a:buSzPct val="100000"/>
              <a:buFont typeface="Arial"/>
              <a:buNone/>
              <a:defRPr sz="1650">
                <a:solidFill>
                  <a:srgbClr val="FFFFFF"/>
                </a:solidFill>
                <a:latin typeface="Arial"/>
                <a:ea typeface="Arial"/>
                <a:cs typeface="Arial"/>
                <a:sym typeface="Arial"/>
              </a:defRPr>
            </a:lvl5pPr>
            <a:lvl6pPr lvl="5" indent="0" rtl="0">
              <a:spcBef>
                <a:spcPts val="0"/>
              </a:spcBef>
              <a:buClr>
                <a:srgbClr val="FFFFFF"/>
              </a:buClr>
              <a:buSzPct val="100000"/>
              <a:buFont typeface="Arial"/>
              <a:buNone/>
              <a:defRPr sz="1650">
                <a:solidFill>
                  <a:srgbClr val="FFFFFF"/>
                </a:solidFill>
                <a:latin typeface="Arial"/>
                <a:ea typeface="Arial"/>
                <a:cs typeface="Arial"/>
                <a:sym typeface="Arial"/>
              </a:defRPr>
            </a:lvl6pPr>
            <a:lvl7pPr lvl="6" indent="0" rtl="0">
              <a:spcBef>
                <a:spcPts val="0"/>
              </a:spcBef>
              <a:buClr>
                <a:srgbClr val="FFFFFF"/>
              </a:buClr>
              <a:buSzPct val="100000"/>
              <a:buFont typeface="Arial"/>
              <a:buNone/>
              <a:defRPr sz="1650">
                <a:solidFill>
                  <a:srgbClr val="FFFFFF"/>
                </a:solidFill>
                <a:latin typeface="Arial"/>
                <a:ea typeface="Arial"/>
                <a:cs typeface="Arial"/>
                <a:sym typeface="Arial"/>
              </a:defRPr>
            </a:lvl7pPr>
            <a:lvl8pPr lvl="7" indent="0" rtl="0">
              <a:spcBef>
                <a:spcPts val="0"/>
              </a:spcBef>
              <a:buClr>
                <a:srgbClr val="FFFFFF"/>
              </a:buClr>
              <a:buSzPct val="100000"/>
              <a:buFont typeface="Arial"/>
              <a:buNone/>
              <a:defRPr sz="1650">
                <a:solidFill>
                  <a:srgbClr val="FFFFFF"/>
                </a:solidFill>
                <a:latin typeface="Arial"/>
                <a:ea typeface="Arial"/>
                <a:cs typeface="Arial"/>
                <a:sym typeface="Arial"/>
              </a:defRPr>
            </a:lvl8pPr>
            <a:lvl9pPr lvl="8" indent="0" rtl="0">
              <a:spcBef>
                <a:spcPts val="0"/>
              </a:spcBef>
              <a:buClr>
                <a:srgbClr val="FFFFFF"/>
              </a:buClr>
              <a:buSzPct val="100000"/>
              <a:buFont typeface="Arial"/>
              <a:buNone/>
              <a:defRPr sz="1650">
                <a:solidFill>
                  <a:srgbClr val="FFFFFF"/>
                </a:solidFill>
                <a:latin typeface="Arial"/>
                <a:ea typeface="Arial"/>
                <a:cs typeface="Arial"/>
                <a:sym typeface="Arial"/>
              </a:defRPr>
            </a:lvl9pPr>
          </a:lstStyle>
          <a:p>
            <a:endParaRPr/>
          </a:p>
        </p:txBody>
      </p:sp>
    </p:spTree>
    <p:extLst>
      <p:ext uri="{BB962C8B-B14F-4D97-AF65-F5344CB8AC3E}">
        <p14:creationId xmlns:p14="http://schemas.microsoft.com/office/powerpoint/2010/main" val="35005938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18E05A-CED0-42DA-B04D-5D197A1887B0}" type="datetimeFigureOut">
              <a:rPr lang="en-US" smtClean="0"/>
              <a:t>4/28/2021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2B3308-A31D-4426-88C8-16038E4B4FE8}" type="slidenum">
              <a:rPr lang="en-US" smtClean="0"/>
              <a:t>‹#›</a:t>
            </a:fld>
            <a:endParaRPr lang="en-US"/>
          </a:p>
        </p:txBody>
      </p:sp>
    </p:spTree>
    <p:extLst>
      <p:ext uri="{BB962C8B-B14F-4D97-AF65-F5344CB8AC3E}">
        <p14:creationId xmlns:p14="http://schemas.microsoft.com/office/powerpoint/2010/main" val="280990499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818E05A-CED0-42DA-B04D-5D197A1887B0}" type="datetimeFigureOut">
              <a:rPr lang="en-US" smtClean="0"/>
              <a:t>4/28/2021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2B3308-A31D-4426-88C8-16038E4B4FE8}" type="slidenum">
              <a:rPr lang="en-US" smtClean="0"/>
              <a:t>‹#›</a:t>
            </a:fld>
            <a:endParaRPr lang="en-US"/>
          </a:p>
        </p:txBody>
      </p:sp>
    </p:spTree>
    <p:extLst>
      <p:ext uri="{BB962C8B-B14F-4D97-AF65-F5344CB8AC3E}">
        <p14:creationId xmlns:p14="http://schemas.microsoft.com/office/powerpoint/2010/main" val="35467461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818E05A-CED0-42DA-B04D-5D197A1887B0}" type="datetimeFigureOut">
              <a:rPr lang="en-US" smtClean="0"/>
              <a:t>4/28/2021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2B3308-A31D-4426-88C8-16038E4B4FE8}" type="slidenum">
              <a:rPr lang="en-US" smtClean="0"/>
              <a:t>‹#›</a:t>
            </a:fld>
            <a:endParaRPr lang="en-US"/>
          </a:p>
        </p:txBody>
      </p:sp>
    </p:spTree>
    <p:extLst>
      <p:ext uri="{BB962C8B-B14F-4D97-AF65-F5344CB8AC3E}">
        <p14:creationId xmlns:p14="http://schemas.microsoft.com/office/powerpoint/2010/main" val="7665720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818E05A-CED0-42DA-B04D-5D197A1887B0}" type="datetimeFigureOut">
              <a:rPr lang="en-US" smtClean="0"/>
              <a:t>4/28/2021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22B3308-A31D-4426-88C8-16038E4B4FE8}" type="slidenum">
              <a:rPr lang="en-US" smtClean="0"/>
              <a:t>‹#›</a:t>
            </a:fld>
            <a:endParaRPr lang="en-US"/>
          </a:p>
        </p:txBody>
      </p:sp>
    </p:spTree>
    <p:extLst>
      <p:ext uri="{BB962C8B-B14F-4D97-AF65-F5344CB8AC3E}">
        <p14:creationId xmlns:p14="http://schemas.microsoft.com/office/powerpoint/2010/main" val="42296750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818E05A-CED0-42DA-B04D-5D197A1887B0}" type="datetimeFigureOut">
              <a:rPr lang="en-US" smtClean="0"/>
              <a:t>4/28/2021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22B3308-A31D-4426-88C8-16038E4B4FE8}" type="slidenum">
              <a:rPr lang="en-US" smtClean="0"/>
              <a:t>‹#›</a:t>
            </a:fld>
            <a:endParaRPr lang="en-US"/>
          </a:p>
        </p:txBody>
      </p:sp>
    </p:spTree>
    <p:extLst>
      <p:ext uri="{BB962C8B-B14F-4D97-AF65-F5344CB8AC3E}">
        <p14:creationId xmlns:p14="http://schemas.microsoft.com/office/powerpoint/2010/main" val="1962218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18E05A-CED0-42DA-B04D-5D197A1887B0}" type="datetimeFigureOut">
              <a:rPr lang="en-US" smtClean="0"/>
              <a:t>4/28/2021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22B3308-A31D-4426-88C8-16038E4B4FE8}" type="slidenum">
              <a:rPr lang="en-US" smtClean="0"/>
              <a:t>‹#›</a:t>
            </a:fld>
            <a:endParaRPr lang="en-US"/>
          </a:p>
        </p:txBody>
      </p:sp>
    </p:spTree>
    <p:extLst>
      <p:ext uri="{BB962C8B-B14F-4D97-AF65-F5344CB8AC3E}">
        <p14:creationId xmlns:p14="http://schemas.microsoft.com/office/powerpoint/2010/main" val="169776200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18E05A-CED0-42DA-B04D-5D197A1887B0}" type="datetimeFigureOut">
              <a:rPr lang="en-US" smtClean="0"/>
              <a:t>4/28/2021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2B3308-A31D-4426-88C8-16038E4B4FE8}" type="slidenum">
              <a:rPr lang="en-US" smtClean="0"/>
              <a:t>‹#›</a:t>
            </a:fld>
            <a:endParaRPr lang="en-US"/>
          </a:p>
        </p:txBody>
      </p:sp>
    </p:spTree>
    <p:extLst>
      <p:ext uri="{BB962C8B-B14F-4D97-AF65-F5344CB8AC3E}">
        <p14:creationId xmlns:p14="http://schemas.microsoft.com/office/powerpoint/2010/main" val="11001019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18E05A-CED0-42DA-B04D-5D197A1887B0}" type="datetimeFigureOut">
              <a:rPr lang="en-US" smtClean="0"/>
              <a:t>4/28/2021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2B3308-A31D-4426-88C8-16038E4B4FE8}" type="slidenum">
              <a:rPr lang="en-US" smtClean="0"/>
              <a:t>‹#›</a:t>
            </a:fld>
            <a:endParaRPr lang="en-US"/>
          </a:p>
        </p:txBody>
      </p:sp>
    </p:spTree>
    <p:extLst>
      <p:ext uri="{BB962C8B-B14F-4D97-AF65-F5344CB8AC3E}">
        <p14:creationId xmlns:p14="http://schemas.microsoft.com/office/powerpoint/2010/main" val="368521565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18E05A-CED0-42DA-B04D-5D197A1887B0}" type="datetimeFigureOut">
              <a:rPr lang="en-US" smtClean="0"/>
              <a:t>4/28/2021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2B3308-A31D-4426-88C8-16038E4B4FE8}" type="slidenum">
              <a:rPr lang="en-US" smtClean="0"/>
              <a:t>‹#›</a:t>
            </a:fld>
            <a:endParaRPr lang="en-US"/>
          </a:p>
        </p:txBody>
      </p:sp>
    </p:spTree>
    <p:extLst>
      <p:ext uri="{BB962C8B-B14F-4D97-AF65-F5344CB8AC3E}">
        <p14:creationId xmlns:p14="http://schemas.microsoft.com/office/powerpoint/2010/main" val="39339726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10.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10.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6.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39.jpe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42.jp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5.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10.pn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48.jpe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10.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hyperlink" Target="https://lemncontrolat.ro/"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hyperlink" Target="mailto:rvlad@wwfdcp.ro" TargetMode="External"/><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C:\Users\HP\Desktop\photos FSC\1. Old-growth forest_Radu Vlad.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366"/>
          <a:stretch/>
        </p:blipFill>
        <p:spPr bwMode="auto">
          <a:xfrm>
            <a:off x="160471" y="152400"/>
            <a:ext cx="8822392" cy="6394075"/>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172255" y="5703324"/>
            <a:ext cx="7981474" cy="392676"/>
          </a:xfrm>
          <a:prstGeom prst="rect">
            <a:avLst/>
          </a:prstGeom>
          <a:solidFill>
            <a:schemeClr val="tx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350" dirty="0"/>
          </a:p>
        </p:txBody>
      </p:sp>
      <p:sp>
        <p:nvSpPr>
          <p:cNvPr id="13" name="Title 12"/>
          <p:cNvSpPr>
            <a:spLocks noGrp="1"/>
          </p:cNvSpPr>
          <p:nvPr>
            <p:ph type="title" idx="4294967295"/>
          </p:nvPr>
        </p:nvSpPr>
        <p:spPr>
          <a:xfrm>
            <a:off x="505648" y="5665508"/>
            <a:ext cx="3429000" cy="468312"/>
          </a:xfrm>
        </p:spPr>
        <p:txBody>
          <a:bodyPr>
            <a:noAutofit/>
          </a:bodyPr>
          <a:lstStyle/>
          <a:p>
            <a:pPr algn="l"/>
            <a:r>
              <a:rPr lang="en-SG" sz="1800" b="1" dirty="0" err="1" smtClean="0">
                <a:solidFill>
                  <a:schemeClr val="bg1"/>
                </a:solidFill>
                <a:latin typeface="+mj-lt"/>
              </a:rPr>
              <a:t>Radu</a:t>
            </a:r>
            <a:r>
              <a:rPr lang="en-SG" sz="1800" b="1" dirty="0" smtClean="0">
                <a:solidFill>
                  <a:schemeClr val="bg1"/>
                </a:solidFill>
                <a:latin typeface="+mj-lt"/>
              </a:rPr>
              <a:t> Vlad - WWF Romania</a:t>
            </a:r>
            <a:endParaRPr lang="en-SG" sz="1800" b="1" dirty="0">
              <a:solidFill>
                <a:schemeClr val="bg1"/>
              </a:solidFill>
              <a:latin typeface="+mj-lt"/>
            </a:endParaRPr>
          </a:p>
        </p:txBody>
      </p:sp>
      <p:pic>
        <p:nvPicPr>
          <p:cNvPr id="7" name="Shape 22"/>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33400" y="609600"/>
            <a:ext cx="1190356" cy="1426760"/>
          </a:xfrm>
          <a:prstGeom prst="rect">
            <a:avLst/>
          </a:prstGeom>
          <a:noFill/>
          <a:ln>
            <a:noFill/>
          </a:ln>
        </p:spPr>
      </p:pic>
      <p:sp>
        <p:nvSpPr>
          <p:cNvPr id="10" name="Rectangle 9"/>
          <p:cNvSpPr/>
          <p:nvPr/>
        </p:nvSpPr>
        <p:spPr>
          <a:xfrm>
            <a:off x="160471" y="3657600"/>
            <a:ext cx="7992929" cy="2045727"/>
          </a:xfrm>
          <a:prstGeom prst="rect">
            <a:avLst/>
          </a:prstGeom>
          <a:solidFill>
            <a:srgbClr val="006002">
              <a:alpha val="49804"/>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350" dirty="0"/>
          </a:p>
        </p:txBody>
      </p:sp>
      <p:sp>
        <p:nvSpPr>
          <p:cNvPr id="15" name="Shape 744"/>
          <p:cNvSpPr txBox="1"/>
          <p:nvPr/>
        </p:nvSpPr>
        <p:spPr>
          <a:xfrm>
            <a:off x="445167" y="3810000"/>
            <a:ext cx="7632033" cy="1719897"/>
          </a:xfrm>
          <a:prstGeom prst="rect">
            <a:avLst/>
          </a:prstGeom>
          <a:noFill/>
          <a:ln>
            <a:noFill/>
          </a:ln>
        </p:spPr>
        <p:txBody>
          <a:bodyPr lIns="91425" tIns="91425" rIns="91425" bIns="91425" anchor="ctr" anchorCtr="0">
            <a:noAutofit/>
          </a:bodyPr>
          <a:lstStyle/>
          <a:p>
            <a:r>
              <a:rPr lang="en-US" sz="3400" dirty="0">
                <a:solidFill>
                  <a:schemeClr val="bg1"/>
                </a:solidFill>
              </a:rPr>
              <a:t>National specific procedures to </a:t>
            </a:r>
            <a:r>
              <a:rPr lang="en-US" sz="3400" dirty="0" smtClean="0">
                <a:solidFill>
                  <a:schemeClr val="bg1"/>
                </a:solidFill>
              </a:rPr>
              <a:t>ensure</a:t>
            </a:r>
            <a:br>
              <a:rPr lang="en-US" sz="3400" dirty="0" smtClean="0">
                <a:solidFill>
                  <a:schemeClr val="bg1"/>
                </a:solidFill>
              </a:rPr>
            </a:br>
            <a:r>
              <a:rPr lang="en-US" sz="3400" dirty="0" smtClean="0">
                <a:solidFill>
                  <a:schemeClr val="bg1"/>
                </a:solidFill>
              </a:rPr>
              <a:t>Old </a:t>
            </a:r>
            <a:r>
              <a:rPr lang="en-US" sz="3400" dirty="0">
                <a:solidFill>
                  <a:schemeClr val="bg1"/>
                </a:solidFill>
              </a:rPr>
              <a:t>Growth Forest </a:t>
            </a:r>
            <a:r>
              <a:rPr lang="en-US" sz="3400" dirty="0" smtClean="0">
                <a:solidFill>
                  <a:schemeClr val="bg1"/>
                </a:solidFill>
              </a:rPr>
              <a:t>protection</a:t>
            </a:r>
          </a:p>
          <a:p>
            <a:r>
              <a:rPr lang="en-US" sz="3400" b="1" dirty="0" smtClean="0">
                <a:solidFill>
                  <a:schemeClr val="bg1"/>
                </a:solidFill>
              </a:rPr>
              <a:t>Challenges, achievements &amp; way </a:t>
            </a:r>
            <a:r>
              <a:rPr lang="en-US" sz="3400" b="1" dirty="0">
                <a:solidFill>
                  <a:schemeClr val="bg1"/>
                </a:solidFill>
              </a:rPr>
              <a:t>forward</a:t>
            </a:r>
          </a:p>
        </p:txBody>
      </p:sp>
    </p:spTree>
    <p:extLst>
      <p:ext uri="{BB962C8B-B14F-4D97-AF65-F5344CB8AC3E}">
        <p14:creationId xmlns:p14="http://schemas.microsoft.com/office/powerpoint/2010/main" val="10150625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1" y="4172199"/>
            <a:ext cx="7675855" cy="2683276"/>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3975" y="445314"/>
            <a:ext cx="1031787" cy="1078686"/>
          </a:xfrm>
          <a:prstGeom prst="rect">
            <a:avLst/>
          </a:prstGeom>
        </p:spPr>
      </p:pic>
      <p:sp>
        <p:nvSpPr>
          <p:cNvPr id="22" name="TextBox 21"/>
          <p:cNvSpPr txBox="1"/>
          <p:nvPr/>
        </p:nvSpPr>
        <p:spPr>
          <a:xfrm>
            <a:off x="344643" y="1676400"/>
            <a:ext cx="8687110" cy="2600712"/>
          </a:xfrm>
          <a:prstGeom prst="rect">
            <a:avLst/>
          </a:prstGeom>
          <a:noFill/>
        </p:spPr>
        <p:txBody>
          <a:bodyPr wrap="square" rtlCol="0">
            <a:spAutoFit/>
          </a:bodyPr>
          <a:lstStyle/>
          <a:p>
            <a:pPr marL="285750" indent="-285750">
              <a:spcBef>
                <a:spcPts val="300"/>
              </a:spcBef>
              <a:spcAft>
                <a:spcPts val="300"/>
              </a:spcAft>
              <a:buClr>
                <a:srgbClr val="19A44A"/>
              </a:buClr>
              <a:buSzPct val="150000"/>
              <a:buBlip>
                <a:blip r:embed="rId5"/>
              </a:buBlip>
            </a:pPr>
            <a:r>
              <a:rPr lang="en-US" sz="1600" dirty="0" smtClean="0">
                <a:solidFill>
                  <a:schemeClr val="accent1">
                    <a:lumMod val="75000"/>
                  </a:schemeClr>
                </a:solidFill>
              </a:rPr>
              <a:t>Participatory </a:t>
            </a:r>
            <a:r>
              <a:rPr lang="en-US" sz="1600" dirty="0">
                <a:solidFill>
                  <a:schemeClr val="accent1">
                    <a:lumMod val="75000"/>
                  </a:schemeClr>
                </a:solidFill>
              </a:rPr>
              <a:t>&amp; transparent process for setting up </a:t>
            </a:r>
            <a:r>
              <a:rPr lang="en-US" sz="1600" dirty="0" smtClean="0">
                <a:solidFill>
                  <a:schemeClr val="accent1">
                    <a:lumMod val="75000"/>
                  </a:schemeClr>
                </a:solidFill>
              </a:rPr>
              <a:t>the </a:t>
            </a:r>
            <a:r>
              <a:rPr lang="en-US" sz="1600" dirty="0" err="1" smtClean="0">
                <a:solidFill>
                  <a:schemeClr val="accent1">
                    <a:lumMod val="75000"/>
                  </a:schemeClr>
                </a:solidFill>
              </a:rPr>
              <a:t>identif</a:t>
            </a:r>
            <a:r>
              <a:rPr lang="en-US" sz="1600" dirty="0" smtClean="0">
                <a:solidFill>
                  <a:schemeClr val="accent1">
                    <a:lumMod val="75000"/>
                  </a:schemeClr>
                </a:solidFill>
              </a:rPr>
              <a:t>. </a:t>
            </a:r>
            <a:r>
              <a:rPr lang="en-US" sz="1600" dirty="0">
                <a:solidFill>
                  <a:schemeClr val="accent1">
                    <a:lumMod val="75000"/>
                  </a:schemeClr>
                </a:solidFill>
              </a:rPr>
              <a:t>criteria; </a:t>
            </a:r>
          </a:p>
          <a:p>
            <a:pPr marL="285750" indent="-285750">
              <a:spcBef>
                <a:spcPts val="300"/>
              </a:spcBef>
              <a:spcAft>
                <a:spcPts val="300"/>
              </a:spcAft>
              <a:buClr>
                <a:srgbClr val="19A44A"/>
              </a:buClr>
              <a:buSzPct val="150000"/>
              <a:buBlip>
                <a:blip r:embed="rId5"/>
              </a:buBlip>
            </a:pPr>
            <a:r>
              <a:rPr lang="en-US" sz="1600" dirty="0">
                <a:solidFill>
                  <a:schemeClr val="accent1">
                    <a:lumMod val="75000"/>
                  </a:schemeClr>
                </a:solidFill>
              </a:rPr>
              <a:t>Strict protection regime is enforced</a:t>
            </a:r>
          </a:p>
          <a:p>
            <a:pPr marL="285750" indent="-285750">
              <a:spcBef>
                <a:spcPts val="300"/>
              </a:spcBef>
              <a:spcAft>
                <a:spcPts val="300"/>
              </a:spcAft>
              <a:buClr>
                <a:srgbClr val="19A44A"/>
              </a:buClr>
              <a:buSzPct val="150000"/>
              <a:buBlip>
                <a:blip r:embed="rId5"/>
              </a:buBlip>
            </a:pPr>
            <a:r>
              <a:rPr lang="en-US" sz="1600" dirty="0">
                <a:solidFill>
                  <a:schemeClr val="accent1">
                    <a:lumMod val="75000"/>
                  </a:schemeClr>
                </a:solidFill>
              </a:rPr>
              <a:t>Criteria and indicators </a:t>
            </a:r>
            <a:r>
              <a:rPr lang="en-US" sz="1600" dirty="0" smtClean="0">
                <a:solidFill>
                  <a:schemeClr val="accent1">
                    <a:lumMod val="75000"/>
                  </a:schemeClr>
                </a:solidFill>
              </a:rPr>
              <a:t>harmonized </a:t>
            </a:r>
            <a:r>
              <a:rPr lang="en-US" sz="1600" dirty="0">
                <a:solidFill>
                  <a:schemeClr val="accent1">
                    <a:lumMod val="75000"/>
                  </a:schemeClr>
                </a:solidFill>
              </a:rPr>
              <a:t>with </a:t>
            </a:r>
            <a:r>
              <a:rPr lang="en-US" sz="1600" dirty="0" smtClean="0">
                <a:solidFill>
                  <a:schemeClr val="accent1">
                    <a:lumMod val="75000"/>
                  </a:schemeClr>
                </a:solidFill>
              </a:rPr>
              <a:t>PINMATRA </a:t>
            </a:r>
            <a:endParaRPr lang="en-US" sz="1600" dirty="0">
              <a:solidFill>
                <a:schemeClr val="accent1">
                  <a:lumMod val="75000"/>
                </a:schemeClr>
              </a:solidFill>
            </a:endParaRPr>
          </a:p>
          <a:p>
            <a:pPr>
              <a:spcBef>
                <a:spcPts val="300"/>
              </a:spcBef>
              <a:spcAft>
                <a:spcPts val="300"/>
              </a:spcAft>
              <a:buSzPct val="150000"/>
            </a:pPr>
            <a:endParaRPr lang="en-US" sz="1600" dirty="0" smtClean="0">
              <a:solidFill>
                <a:schemeClr val="accent1">
                  <a:lumMod val="75000"/>
                </a:schemeClr>
              </a:solidFill>
            </a:endParaRPr>
          </a:p>
          <a:p>
            <a:pPr marL="285750" indent="-285750">
              <a:spcBef>
                <a:spcPts val="300"/>
              </a:spcBef>
              <a:spcAft>
                <a:spcPts val="300"/>
              </a:spcAft>
              <a:buSzPct val="150000"/>
              <a:buBlip>
                <a:blip r:embed="rId6"/>
              </a:buBlip>
            </a:pPr>
            <a:r>
              <a:rPr lang="en-US" sz="1600" dirty="0" smtClean="0">
                <a:solidFill>
                  <a:schemeClr val="accent1">
                    <a:lumMod val="75000"/>
                  </a:schemeClr>
                </a:solidFill>
              </a:rPr>
              <a:t>FMP </a:t>
            </a:r>
            <a:r>
              <a:rPr lang="en-US" sz="1600" dirty="0">
                <a:solidFill>
                  <a:schemeClr val="accent1">
                    <a:lumMod val="75000"/>
                  </a:schemeClr>
                </a:solidFill>
              </a:rPr>
              <a:t>revision is the only way to ensure OGF protection </a:t>
            </a:r>
          </a:p>
          <a:p>
            <a:pPr marL="285750" indent="-285750">
              <a:spcBef>
                <a:spcPts val="300"/>
              </a:spcBef>
              <a:spcAft>
                <a:spcPts val="300"/>
              </a:spcAft>
              <a:buSzPct val="150000"/>
              <a:buBlip>
                <a:blip r:embed="rId6"/>
              </a:buBlip>
            </a:pPr>
            <a:r>
              <a:rPr lang="en-US" sz="1600" dirty="0">
                <a:solidFill>
                  <a:schemeClr val="accent1">
                    <a:lumMod val="75000"/>
                  </a:schemeClr>
                </a:solidFill>
              </a:rPr>
              <a:t>A moratorium is established for PINMATRA areas – but only for those with a production role (15%)</a:t>
            </a:r>
          </a:p>
          <a:p>
            <a:pPr marL="285750" indent="-285750">
              <a:spcBef>
                <a:spcPts val="300"/>
              </a:spcBef>
              <a:spcAft>
                <a:spcPts val="300"/>
              </a:spcAft>
              <a:buSzPct val="150000"/>
              <a:buBlip>
                <a:blip r:embed="rId6"/>
              </a:buBlip>
            </a:pPr>
            <a:r>
              <a:rPr lang="en-US" sz="1600" dirty="0">
                <a:solidFill>
                  <a:schemeClr val="accent1">
                    <a:lumMod val="75000"/>
                  </a:schemeClr>
                </a:solidFill>
              </a:rPr>
              <a:t>PINMATRA results are is not officially published - moratorium cannot be </a:t>
            </a:r>
            <a:r>
              <a:rPr lang="en-US" sz="1600" dirty="0" smtClean="0">
                <a:solidFill>
                  <a:schemeClr val="accent1">
                    <a:lumMod val="75000"/>
                  </a:schemeClr>
                </a:solidFill>
              </a:rPr>
              <a:t>applied</a:t>
            </a:r>
          </a:p>
          <a:p>
            <a:pPr marL="285750" indent="-285750">
              <a:spcBef>
                <a:spcPts val="300"/>
              </a:spcBef>
              <a:spcAft>
                <a:spcPts val="300"/>
              </a:spcAft>
              <a:buSzPct val="150000"/>
              <a:buBlip>
                <a:blip r:embed="rId6"/>
              </a:buBlip>
            </a:pPr>
            <a:r>
              <a:rPr lang="en-US" sz="1600" dirty="0">
                <a:solidFill>
                  <a:schemeClr val="accent1">
                    <a:lumMod val="75000"/>
                  </a:schemeClr>
                </a:solidFill>
              </a:rPr>
              <a:t>NO functional compensatory mechanism for private owners.</a:t>
            </a:r>
          </a:p>
        </p:txBody>
      </p:sp>
      <p:sp>
        <p:nvSpPr>
          <p:cNvPr id="12" name="TextBox 11"/>
          <p:cNvSpPr txBox="1"/>
          <p:nvPr/>
        </p:nvSpPr>
        <p:spPr>
          <a:xfrm>
            <a:off x="1576720" y="609600"/>
            <a:ext cx="5662280" cy="553998"/>
          </a:xfrm>
          <a:prstGeom prst="rect">
            <a:avLst/>
          </a:prstGeom>
          <a:noFill/>
        </p:spPr>
        <p:txBody>
          <a:bodyPr wrap="square" rtlCol="0">
            <a:spAutoFit/>
          </a:bodyPr>
          <a:lstStyle/>
          <a:p>
            <a:r>
              <a:rPr lang="en-US" sz="3000" b="1" dirty="0">
                <a:solidFill>
                  <a:schemeClr val="accent5"/>
                </a:solidFill>
              </a:rPr>
              <a:t>Protection Status </a:t>
            </a:r>
            <a:r>
              <a:rPr lang="en-US" sz="3000" b="1" dirty="0" smtClean="0">
                <a:solidFill>
                  <a:schemeClr val="accent5"/>
                </a:solidFill>
              </a:rPr>
              <a:t>– MO 3397</a:t>
            </a:r>
            <a:endParaRPr lang="en-US" sz="3000" dirty="0">
              <a:solidFill>
                <a:schemeClr val="accent5"/>
              </a:solidFill>
            </a:endParaRPr>
          </a:p>
        </p:txBody>
      </p:sp>
      <p:sp>
        <p:nvSpPr>
          <p:cNvPr id="13" name="TextBox 12"/>
          <p:cNvSpPr txBox="1"/>
          <p:nvPr/>
        </p:nvSpPr>
        <p:spPr>
          <a:xfrm>
            <a:off x="1576718" y="1047690"/>
            <a:ext cx="5105400" cy="400110"/>
          </a:xfrm>
          <a:prstGeom prst="rect">
            <a:avLst/>
          </a:prstGeom>
          <a:noFill/>
        </p:spPr>
        <p:txBody>
          <a:bodyPr wrap="square" rtlCol="0">
            <a:spAutoFit/>
          </a:bodyPr>
          <a:lstStyle/>
          <a:p>
            <a:r>
              <a:rPr lang="en-US" sz="2000" dirty="0" smtClean="0"/>
              <a:t>2012</a:t>
            </a:r>
            <a:endParaRPr lang="en-US" sz="2000" dirty="0">
              <a:effectLst/>
            </a:endParaRPr>
          </a:p>
        </p:txBody>
      </p:sp>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28196" y="655678"/>
            <a:ext cx="2163722" cy="2163722"/>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22395097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609600"/>
            <a:ext cx="2305501" cy="777675"/>
          </a:xfrm>
          <a:prstGeom prst="rect">
            <a:avLst/>
          </a:prstGeom>
        </p:spPr>
      </p:pic>
      <p:sp>
        <p:nvSpPr>
          <p:cNvPr id="22" name="TextBox 21"/>
          <p:cNvSpPr txBox="1"/>
          <p:nvPr/>
        </p:nvSpPr>
        <p:spPr>
          <a:xfrm>
            <a:off x="304490" y="1551563"/>
            <a:ext cx="6629710" cy="1877437"/>
          </a:xfrm>
          <a:prstGeom prst="rect">
            <a:avLst/>
          </a:prstGeom>
          <a:noFill/>
        </p:spPr>
        <p:txBody>
          <a:bodyPr wrap="square" rtlCol="0">
            <a:spAutoFit/>
          </a:bodyPr>
          <a:lstStyle/>
          <a:p>
            <a:pPr marL="285750" indent="-285750">
              <a:spcBef>
                <a:spcPts val="300"/>
              </a:spcBef>
              <a:spcAft>
                <a:spcPts val="300"/>
              </a:spcAft>
              <a:buClr>
                <a:srgbClr val="19A44A"/>
              </a:buClr>
              <a:buSzPct val="150000"/>
              <a:buBlip>
                <a:blip r:embed="rId4"/>
              </a:buBlip>
            </a:pPr>
            <a:r>
              <a:rPr lang="en-US" sz="1600" dirty="0" smtClean="0">
                <a:solidFill>
                  <a:schemeClr val="accent1">
                    <a:lumMod val="75000"/>
                  </a:schemeClr>
                </a:solidFill>
              </a:rPr>
              <a:t>identification criteria are established for virgin forest</a:t>
            </a:r>
          </a:p>
          <a:p>
            <a:pPr marL="285750" indent="-285750">
              <a:spcBef>
                <a:spcPts val="300"/>
              </a:spcBef>
              <a:spcAft>
                <a:spcPts val="300"/>
              </a:spcAft>
              <a:buClr>
                <a:srgbClr val="19A44A"/>
              </a:buClr>
              <a:buSzPct val="150000"/>
              <a:buBlip>
                <a:blip r:embed="rId4"/>
              </a:buBlip>
            </a:pPr>
            <a:r>
              <a:rPr lang="en-US" sz="1600" dirty="0" smtClean="0">
                <a:solidFill>
                  <a:schemeClr val="accent1">
                    <a:lumMod val="75000"/>
                  </a:schemeClr>
                </a:solidFill>
              </a:rPr>
              <a:t>developed </a:t>
            </a:r>
            <a:r>
              <a:rPr lang="en-US" sz="1600" dirty="0">
                <a:solidFill>
                  <a:schemeClr val="accent1">
                    <a:lumMod val="75000"/>
                  </a:schemeClr>
                </a:solidFill>
              </a:rPr>
              <a:t>by groups of experts </a:t>
            </a:r>
          </a:p>
          <a:p>
            <a:pPr marL="285750" indent="-285750">
              <a:spcBef>
                <a:spcPts val="300"/>
              </a:spcBef>
              <a:spcAft>
                <a:spcPts val="300"/>
              </a:spcAft>
              <a:buClr>
                <a:srgbClr val="19A44A"/>
              </a:buClr>
              <a:buSzPct val="150000"/>
              <a:buBlip>
                <a:blip r:embed="rId4"/>
              </a:buBlip>
            </a:pPr>
            <a:r>
              <a:rPr lang="en-US" sz="1600" dirty="0" smtClean="0">
                <a:solidFill>
                  <a:schemeClr val="accent1">
                    <a:lumMod val="75000"/>
                  </a:schemeClr>
                </a:solidFill>
              </a:rPr>
              <a:t>finally </a:t>
            </a:r>
            <a:r>
              <a:rPr lang="en-US" sz="1600" dirty="0">
                <a:solidFill>
                  <a:schemeClr val="accent1">
                    <a:lumMod val="75000"/>
                  </a:schemeClr>
                </a:solidFill>
              </a:rPr>
              <a:t>assumed by the official representatives of the Carpathian countries</a:t>
            </a:r>
          </a:p>
          <a:p>
            <a:pPr marL="285750" indent="-285750">
              <a:spcBef>
                <a:spcPts val="300"/>
              </a:spcBef>
              <a:spcAft>
                <a:spcPts val="300"/>
              </a:spcAft>
              <a:buClr>
                <a:srgbClr val="19A44A"/>
              </a:buClr>
              <a:buSzPct val="150000"/>
              <a:buBlip>
                <a:blip r:embed="rId4"/>
              </a:buBlip>
            </a:pPr>
            <a:r>
              <a:rPr lang="en-US" sz="1600" dirty="0" smtClean="0">
                <a:solidFill>
                  <a:schemeClr val="accent1">
                    <a:lumMod val="75000"/>
                  </a:schemeClr>
                </a:solidFill>
              </a:rPr>
              <a:t>very </a:t>
            </a:r>
            <a:r>
              <a:rPr lang="en-US" sz="1600" dirty="0">
                <a:solidFill>
                  <a:schemeClr val="accent1">
                    <a:lumMod val="75000"/>
                  </a:schemeClr>
                </a:solidFill>
              </a:rPr>
              <a:t>much in line </a:t>
            </a:r>
            <a:r>
              <a:rPr lang="en-US" sz="1600" dirty="0" smtClean="0">
                <a:solidFill>
                  <a:schemeClr val="accent1">
                    <a:lumMod val="75000"/>
                  </a:schemeClr>
                </a:solidFill>
              </a:rPr>
              <a:t>with the RO legislation provisions</a:t>
            </a:r>
            <a:br>
              <a:rPr lang="en-US" sz="1600" dirty="0" smtClean="0">
                <a:solidFill>
                  <a:schemeClr val="accent1">
                    <a:lumMod val="75000"/>
                  </a:schemeClr>
                </a:solidFill>
              </a:rPr>
            </a:br>
            <a:r>
              <a:rPr lang="en-US" sz="1600" b="1" i="1" dirty="0" smtClean="0">
                <a:solidFill>
                  <a:schemeClr val="accent1">
                    <a:lumMod val="75000"/>
                  </a:schemeClr>
                </a:solidFill>
              </a:rPr>
              <a:t> </a:t>
            </a:r>
            <a:endParaRPr lang="en-US" sz="1600" b="1" dirty="0">
              <a:solidFill>
                <a:schemeClr val="accent1">
                  <a:lumMod val="75000"/>
                </a:schemeClr>
              </a:solidFill>
            </a:endParaRPr>
          </a:p>
          <a:p>
            <a:pPr marL="285750" indent="-285750">
              <a:spcBef>
                <a:spcPts val="300"/>
              </a:spcBef>
              <a:spcAft>
                <a:spcPts val="300"/>
              </a:spcAft>
              <a:buSzPct val="150000"/>
              <a:buBlip>
                <a:blip r:embed="rId5"/>
              </a:buBlip>
            </a:pPr>
            <a:r>
              <a:rPr lang="en-US" sz="1600" dirty="0">
                <a:solidFill>
                  <a:schemeClr val="accent1">
                    <a:lumMod val="75000"/>
                  </a:schemeClr>
                </a:solidFill>
              </a:rPr>
              <a:t>does not have legal levers to speed up the process in Romania. </a:t>
            </a:r>
            <a:endParaRPr lang="en-US" sz="1600" dirty="0">
              <a:solidFill>
                <a:schemeClr val="accent1">
                  <a:lumMod val="75000"/>
                </a:schemeClr>
              </a:solidFill>
              <a:effectLst/>
            </a:endParaRPr>
          </a:p>
        </p:txBody>
      </p:sp>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2001" y="4172199"/>
            <a:ext cx="7675855" cy="2683277"/>
          </a:xfrm>
          <a:prstGeom prst="rect">
            <a:avLst/>
          </a:prstGeom>
        </p:spPr>
      </p:pic>
      <p:sp>
        <p:nvSpPr>
          <p:cNvPr id="13" name="TextBox 12"/>
          <p:cNvSpPr txBox="1"/>
          <p:nvPr/>
        </p:nvSpPr>
        <p:spPr>
          <a:xfrm>
            <a:off x="2948320" y="583555"/>
            <a:ext cx="5662280" cy="553998"/>
          </a:xfrm>
          <a:prstGeom prst="rect">
            <a:avLst/>
          </a:prstGeom>
          <a:noFill/>
        </p:spPr>
        <p:txBody>
          <a:bodyPr wrap="square" rtlCol="0">
            <a:spAutoFit/>
          </a:bodyPr>
          <a:lstStyle/>
          <a:p>
            <a:r>
              <a:rPr lang="en-US" sz="3000" b="1" dirty="0">
                <a:solidFill>
                  <a:schemeClr val="accent5"/>
                </a:solidFill>
              </a:rPr>
              <a:t>Carpathian Convention</a:t>
            </a:r>
            <a:endParaRPr lang="en-US" sz="3000" dirty="0">
              <a:solidFill>
                <a:schemeClr val="accent5"/>
              </a:solidFill>
            </a:endParaRPr>
          </a:p>
        </p:txBody>
      </p:sp>
      <p:sp>
        <p:nvSpPr>
          <p:cNvPr id="14" name="TextBox 13"/>
          <p:cNvSpPr txBox="1"/>
          <p:nvPr/>
        </p:nvSpPr>
        <p:spPr>
          <a:xfrm>
            <a:off x="2948318" y="1066800"/>
            <a:ext cx="5105400" cy="400110"/>
          </a:xfrm>
          <a:prstGeom prst="rect">
            <a:avLst/>
          </a:prstGeom>
          <a:noFill/>
        </p:spPr>
        <p:txBody>
          <a:bodyPr wrap="square" rtlCol="0">
            <a:spAutoFit/>
          </a:bodyPr>
          <a:lstStyle/>
          <a:p>
            <a:r>
              <a:rPr lang="en-US" sz="2000" dirty="0"/>
              <a:t>2014</a:t>
            </a:r>
          </a:p>
        </p:txBody>
      </p:sp>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28196" y="655678"/>
            <a:ext cx="2163722" cy="2163722"/>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39091631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9038" y="457200"/>
            <a:ext cx="1341766" cy="1016388"/>
          </a:xfrm>
          <a:prstGeom prst="rect">
            <a:avLst/>
          </a:prstGeom>
        </p:spPr>
      </p:pic>
      <p:sp>
        <p:nvSpPr>
          <p:cNvPr id="22" name="TextBox 21"/>
          <p:cNvSpPr txBox="1"/>
          <p:nvPr/>
        </p:nvSpPr>
        <p:spPr>
          <a:xfrm>
            <a:off x="304490" y="1852487"/>
            <a:ext cx="6553510" cy="1855339"/>
          </a:xfrm>
          <a:prstGeom prst="rect">
            <a:avLst/>
          </a:prstGeom>
          <a:noFill/>
        </p:spPr>
        <p:txBody>
          <a:bodyPr wrap="square" rtlCol="0">
            <a:spAutoFit/>
          </a:bodyPr>
          <a:lstStyle/>
          <a:p>
            <a:pPr marL="285750" indent="-285750">
              <a:spcBef>
                <a:spcPts val="300"/>
              </a:spcBef>
              <a:spcAft>
                <a:spcPts val="300"/>
              </a:spcAft>
              <a:buClr>
                <a:srgbClr val="19A44A"/>
              </a:buClr>
              <a:buSzPct val="150000"/>
              <a:buBlip>
                <a:blip r:embed="rId4"/>
              </a:buBlip>
            </a:pPr>
            <a:r>
              <a:rPr lang="en-US" sz="1600" dirty="0" smtClean="0">
                <a:solidFill>
                  <a:schemeClr val="accent1">
                    <a:lumMod val="75000"/>
                  </a:schemeClr>
                </a:solidFill>
              </a:rPr>
              <a:t>The </a:t>
            </a:r>
            <a:r>
              <a:rPr lang="en-US" sz="1600" dirty="0">
                <a:solidFill>
                  <a:schemeClr val="accent1">
                    <a:lumMod val="75000"/>
                  </a:schemeClr>
                </a:solidFill>
              </a:rPr>
              <a:t>protection of virgin forests is strengthened by law provisions;</a:t>
            </a:r>
          </a:p>
          <a:p>
            <a:pPr marL="285750" indent="-285750">
              <a:spcBef>
                <a:spcPts val="300"/>
              </a:spcBef>
              <a:spcAft>
                <a:spcPts val="300"/>
              </a:spcAft>
              <a:buClr>
                <a:srgbClr val="19A44A"/>
              </a:buClr>
              <a:buSzPct val="150000"/>
              <a:buBlip>
                <a:blip r:embed="rId4"/>
              </a:buBlip>
            </a:pPr>
            <a:r>
              <a:rPr lang="en-US" sz="1600" dirty="0" smtClean="0">
                <a:solidFill>
                  <a:schemeClr val="accent1">
                    <a:lumMod val="75000"/>
                  </a:schemeClr>
                </a:solidFill>
              </a:rPr>
              <a:t>Imposes </a:t>
            </a:r>
            <a:r>
              <a:rPr lang="en-US" sz="1600" dirty="0">
                <a:solidFill>
                  <a:schemeClr val="accent1">
                    <a:lumMod val="75000"/>
                  </a:schemeClr>
                </a:solidFill>
              </a:rPr>
              <a:t>the establishment of the National Catalog as a tool for evidence and management of </a:t>
            </a:r>
            <a:r>
              <a:rPr lang="en-US" sz="1600" dirty="0" smtClean="0">
                <a:solidFill>
                  <a:schemeClr val="accent1">
                    <a:lumMod val="75000"/>
                  </a:schemeClr>
                </a:solidFill>
              </a:rPr>
              <a:t>virgin and quasi-virgin forests.</a:t>
            </a:r>
          </a:p>
          <a:p>
            <a:pPr>
              <a:spcBef>
                <a:spcPts val="300"/>
              </a:spcBef>
              <a:spcAft>
                <a:spcPts val="300"/>
              </a:spcAft>
              <a:buClr>
                <a:srgbClr val="19A44A"/>
              </a:buClr>
              <a:buSzPct val="150000"/>
            </a:pPr>
            <a:r>
              <a:rPr lang="en-US" sz="1600" b="1" i="1" dirty="0" smtClean="0">
                <a:solidFill>
                  <a:schemeClr val="accent1">
                    <a:lumMod val="75000"/>
                  </a:schemeClr>
                </a:solidFill>
              </a:rPr>
              <a:t> </a:t>
            </a:r>
            <a:endParaRPr lang="en-US" sz="1600" b="1" dirty="0">
              <a:solidFill>
                <a:schemeClr val="accent1">
                  <a:lumMod val="75000"/>
                </a:schemeClr>
              </a:solidFill>
            </a:endParaRPr>
          </a:p>
          <a:p>
            <a:pPr marL="285750" indent="-285750">
              <a:spcBef>
                <a:spcPts val="300"/>
              </a:spcBef>
              <a:spcAft>
                <a:spcPts val="300"/>
              </a:spcAft>
              <a:buSzPct val="150000"/>
              <a:buBlip>
                <a:blip r:embed="rId5"/>
              </a:buBlip>
            </a:pPr>
            <a:r>
              <a:rPr lang="en-US" sz="1600" dirty="0" smtClean="0">
                <a:solidFill>
                  <a:schemeClr val="accent1">
                    <a:lumMod val="75000"/>
                  </a:schemeClr>
                </a:solidFill>
              </a:rPr>
              <a:t>The </a:t>
            </a:r>
            <a:r>
              <a:rPr lang="en-US" sz="1600" dirty="0">
                <a:solidFill>
                  <a:schemeClr val="accent1">
                    <a:lumMod val="75000"/>
                  </a:schemeClr>
                </a:solidFill>
              </a:rPr>
              <a:t>legal procedures (to make the process more transparent and dynamic) must wait for the elaboration of a Ministerial Order</a:t>
            </a:r>
            <a:endParaRPr lang="en-US" sz="1600" dirty="0">
              <a:solidFill>
                <a:schemeClr val="accent1">
                  <a:lumMod val="75000"/>
                </a:schemeClr>
              </a:solidFill>
              <a:effectLst/>
            </a:endParaRPr>
          </a:p>
        </p:txBody>
      </p: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2000" y="4191000"/>
            <a:ext cx="7675858" cy="2678603"/>
          </a:xfrm>
          <a:prstGeom prst="rect">
            <a:avLst/>
          </a:prstGeom>
        </p:spPr>
      </p:pic>
      <p:sp>
        <p:nvSpPr>
          <p:cNvPr id="14" name="TextBox 13"/>
          <p:cNvSpPr txBox="1"/>
          <p:nvPr/>
        </p:nvSpPr>
        <p:spPr>
          <a:xfrm>
            <a:off x="1881520" y="583555"/>
            <a:ext cx="5662280" cy="553998"/>
          </a:xfrm>
          <a:prstGeom prst="rect">
            <a:avLst/>
          </a:prstGeom>
          <a:noFill/>
        </p:spPr>
        <p:txBody>
          <a:bodyPr wrap="square" rtlCol="0">
            <a:spAutoFit/>
          </a:bodyPr>
          <a:lstStyle/>
          <a:p>
            <a:r>
              <a:rPr lang="en-US" sz="3000" b="1" dirty="0">
                <a:solidFill>
                  <a:schemeClr val="accent5"/>
                </a:solidFill>
              </a:rPr>
              <a:t>Forestry Code</a:t>
            </a:r>
            <a:endParaRPr lang="en-US" sz="3000" dirty="0">
              <a:solidFill>
                <a:schemeClr val="accent5"/>
              </a:solidFill>
            </a:endParaRPr>
          </a:p>
        </p:txBody>
      </p:sp>
      <p:sp>
        <p:nvSpPr>
          <p:cNvPr id="15" name="TextBox 14"/>
          <p:cNvSpPr txBox="1"/>
          <p:nvPr/>
        </p:nvSpPr>
        <p:spPr>
          <a:xfrm>
            <a:off x="1881518" y="1066800"/>
            <a:ext cx="5105400" cy="400110"/>
          </a:xfrm>
          <a:prstGeom prst="rect">
            <a:avLst/>
          </a:prstGeom>
          <a:noFill/>
        </p:spPr>
        <p:txBody>
          <a:bodyPr wrap="square" rtlCol="0">
            <a:spAutoFit/>
          </a:bodyPr>
          <a:lstStyle/>
          <a:p>
            <a:r>
              <a:rPr lang="en-US" sz="2000" dirty="0"/>
              <a:t>2015</a:t>
            </a:r>
          </a:p>
        </p:txBody>
      </p:sp>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05600" y="609600"/>
            <a:ext cx="2163722" cy="2163722"/>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04536168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726" y="507612"/>
            <a:ext cx="1244389" cy="1016388"/>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1" y="4172199"/>
            <a:ext cx="7675855" cy="2683277"/>
          </a:xfrm>
          <a:prstGeom prst="rect">
            <a:avLst/>
          </a:prstGeom>
        </p:spPr>
      </p:pic>
      <p:sp>
        <p:nvSpPr>
          <p:cNvPr id="12" name="TextBox 11"/>
          <p:cNvSpPr txBox="1"/>
          <p:nvPr/>
        </p:nvSpPr>
        <p:spPr>
          <a:xfrm>
            <a:off x="1881520" y="583555"/>
            <a:ext cx="5967080" cy="553998"/>
          </a:xfrm>
          <a:prstGeom prst="rect">
            <a:avLst/>
          </a:prstGeom>
          <a:noFill/>
        </p:spPr>
        <p:txBody>
          <a:bodyPr wrap="square" rtlCol="0">
            <a:spAutoFit/>
          </a:bodyPr>
          <a:lstStyle/>
          <a:p>
            <a:r>
              <a:rPr lang="en-US" sz="3000" b="1" dirty="0">
                <a:solidFill>
                  <a:schemeClr val="accent5"/>
                </a:solidFill>
              </a:rPr>
              <a:t>National Catalog V1 MO 1467</a:t>
            </a:r>
            <a:endParaRPr lang="en-US" sz="3000" dirty="0">
              <a:solidFill>
                <a:schemeClr val="accent5"/>
              </a:solidFill>
            </a:endParaRPr>
          </a:p>
        </p:txBody>
      </p:sp>
      <p:sp>
        <p:nvSpPr>
          <p:cNvPr id="13" name="TextBox 12"/>
          <p:cNvSpPr txBox="1"/>
          <p:nvPr/>
        </p:nvSpPr>
        <p:spPr>
          <a:xfrm>
            <a:off x="1881518" y="1066800"/>
            <a:ext cx="5105400" cy="400110"/>
          </a:xfrm>
          <a:prstGeom prst="rect">
            <a:avLst/>
          </a:prstGeom>
          <a:noFill/>
        </p:spPr>
        <p:txBody>
          <a:bodyPr wrap="square" rtlCol="0">
            <a:spAutoFit/>
          </a:bodyPr>
          <a:lstStyle/>
          <a:p>
            <a:r>
              <a:rPr lang="en-US" sz="2000" dirty="0"/>
              <a:t>2016</a:t>
            </a:r>
          </a:p>
        </p:txBody>
      </p:sp>
      <p:sp>
        <p:nvSpPr>
          <p:cNvPr id="22" name="TextBox 21"/>
          <p:cNvSpPr txBox="1"/>
          <p:nvPr/>
        </p:nvSpPr>
        <p:spPr>
          <a:xfrm>
            <a:off x="304490" y="1620798"/>
            <a:ext cx="7010710" cy="2769989"/>
          </a:xfrm>
          <a:prstGeom prst="rect">
            <a:avLst/>
          </a:prstGeom>
          <a:noFill/>
        </p:spPr>
        <p:txBody>
          <a:bodyPr wrap="square" rtlCol="0">
            <a:spAutoFit/>
          </a:bodyPr>
          <a:lstStyle/>
          <a:p>
            <a:pPr marL="285750" indent="-285750">
              <a:spcBef>
                <a:spcPts val="300"/>
              </a:spcBef>
              <a:spcAft>
                <a:spcPts val="300"/>
              </a:spcAft>
              <a:buClr>
                <a:srgbClr val="19A44A"/>
              </a:buClr>
              <a:buSzPct val="150000"/>
              <a:buBlip>
                <a:blip r:embed="rId5"/>
              </a:buBlip>
            </a:pPr>
            <a:r>
              <a:rPr lang="en-US" sz="1600" dirty="0" smtClean="0">
                <a:solidFill>
                  <a:schemeClr val="accent1">
                    <a:lumMod val="75000"/>
                  </a:schemeClr>
                </a:solidFill>
              </a:rPr>
              <a:t>the PINPATRA results are officially published by CA</a:t>
            </a:r>
          </a:p>
          <a:p>
            <a:pPr marL="285750" indent="-285750">
              <a:spcBef>
                <a:spcPts val="300"/>
              </a:spcBef>
              <a:spcAft>
                <a:spcPts val="300"/>
              </a:spcAft>
              <a:buClr>
                <a:srgbClr val="19A44A"/>
              </a:buClr>
              <a:buSzPct val="150000"/>
              <a:buBlip>
                <a:blip r:embed="rId5"/>
              </a:buBlip>
            </a:pPr>
            <a:r>
              <a:rPr lang="en-US" sz="1600" dirty="0">
                <a:solidFill>
                  <a:schemeClr val="accent1">
                    <a:lumMod val="75000"/>
                  </a:schemeClr>
                </a:solidFill>
              </a:rPr>
              <a:t>t</a:t>
            </a:r>
            <a:r>
              <a:rPr lang="en-US" sz="1600" dirty="0" smtClean="0">
                <a:solidFill>
                  <a:schemeClr val="accent1">
                    <a:lumMod val="75000"/>
                  </a:schemeClr>
                </a:solidFill>
              </a:rPr>
              <a:t>he moratorium </a:t>
            </a:r>
            <a:r>
              <a:rPr lang="en-US" sz="1600" dirty="0">
                <a:solidFill>
                  <a:schemeClr val="accent1">
                    <a:lumMod val="75000"/>
                  </a:schemeClr>
                </a:solidFill>
              </a:rPr>
              <a:t>procedures can be formally </a:t>
            </a:r>
            <a:r>
              <a:rPr lang="en-US" sz="1600" dirty="0" smtClean="0">
                <a:solidFill>
                  <a:schemeClr val="accent1">
                    <a:lumMod val="75000"/>
                  </a:schemeClr>
                </a:solidFill>
              </a:rPr>
              <a:t>implemented</a:t>
            </a:r>
            <a:br>
              <a:rPr lang="en-US" sz="1600" dirty="0" smtClean="0">
                <a:solidFill>
                  <a:schemeClr val="accent1">
                    <a:lumMod val="75000"/>
                  </a:schemeClr>
                </a:solidFill>
              </a:rPr>
            </a:br>
            <a:r>
              <a:rPr lang="en-US" sz="1600" dirty="0" smtClean="0">
                <a:solidFill>
                  <a:schemeClr val="accent1">
                    <a:lumMod val="75000"/>
                  </a:schemeClr>
                </a:solidFill>
              </a:rPr>
              <a:t>(relevant </a:t>
            </a:r>
            <a:r>
              <a:rPr lang="en-US" sz="1600" dirty="0">
                <a:solidFill>
                  <a:schemeClr val="accent1">
                    <a:lumMod val="75000"/>
                  </a:schemeClr>
                </a:solidFill>
              </a:rPr>
              <a:t>only for 15%);</a:t>
            </a:r>
          </a:p>
          <a:p>
            <a:pPr marL="285750" indent="-285750">
              <a:spcBef>
                <a:spcPts val="300"/>
              </a:spcBef>
              <a:spcAft>
                <a:spcPts val="300"/>
              </a:spcAft>
              <a:buClr>
                <a:srgbClr val="19A44A"/>
              </a:buClr>
              <a:buSzPct val="150000"/>
              <a:buBlip>
                <a:blip r:embed="rId5"/>
              </a:buBlip>
            </a:pPr>
            <a:r>
              <a:rPr lang="en-US" sz="1600" dirty="0" smtClean="0">
                <a:solidFill>
                  <a:schemeClr val="accent1">
                    <a:lumMod val="75000"/>
                  </a:schemeClr>
                </a:solidFill>
              </a:rPr>
              <a:t>forest </a:t>
            </a:r>
            <a:r>
              <a:rPr lang="en-US" sz="1600" dirty="0">
                <a:solidFill>
                  <a:schemeClr val="accent1">
                    <a:lumMod val="75000"/>
                  </a:schemeClr>
                </a:solidFill>
              </a:rPr>
              <a:t>management design entities can start considering the </a:t>
            </a:r>
            <a:r>
              <a:rPr lang="en-US" sz="1600" dirty="0" smtClean="0">
                <a:solidFill>
                  <a:schemeClr val="accent1">
                    <a:lumMod val="75000"/>
                  </a:schemeClr>
                </a:solidFill>
              </a:rPr>
              <a:t>PINMATRA results </a:t>
            </a:r>
            <a:endParaRPr lang="en-US" sz="1600" dirty="0">
              <a:solidFill>
                <a:schemeClr val="accent1">
                  <a:lumMod val="75000"/>
                </a:schemeClr>
              </a:solidFill>
            </a:endParaRPr>
          </a:p>
          <a:p>
            <a:pPr marL="285750" indent="-285750">
              <a:spcBef>
                <a:spcPts val="300"/>
              </a:spcBef>
              <a:spcAft>
                <a:spcPts val="300"/>
              </a:spcAft>
              <a:buClr>
                <a:srgbClr val="19A44A"/>
              </a:buClr>
              <a:buSzPct val="150000"/>
              <a:buBlip>
                <a:blip r:embed="rId5"/>
              </a:buBlip>
            </a:pPr>
            <a:r>
              <a:rPr lang="en-US" sz="1600" dirty="0" smtClean="0">
                <a:solidFill>
                  <a:schemeClr val="accent1">
                    <a:lumMod val="75000"/>
                  </a:schemeClr>
                </a:solidFill>
              </a:rPr>
              <a:t>a </a:t>
            </a:r>
            <a:r>
              <a:rPr lang="en-US" sz="1600" dirty="0">
                <a:solidFill>
                  <a:schemeClr val="accent1">
                    <a:lumMod val="75000"/>
                  </a:schemeClr>
                </a:solidFill>
              </a:rPr>
              <a:t>national WG is formed to develop the National Catalogue procedure (NGOs, ICAS, CA, Forest universities, Forest Administrator, Experts).</a:t>
            </a:r>
          </a:p>
          <a:p>
            <a:pPr marL="285750" indent="-285750">
              <a:spcBef>
                <a:spcPts val="300"/>
              </a:spcBef>
              <a:spcAft>
                <a:spcPts val="300"/>
              </a:spcAft>
              <a:buClr>
                <a:srgbClr val="19A44A"/>
              </a:buClr>
              <a:buSzPct val="150000"/>
              <a:buBlip>
                <a:blip r:embed="rId5"/>
              </a:buBlip>
            </a:pPr>
            <a:r>
              <a:rPr lang="en-US" sz="1600" dirty="0" smtClean="0">
                <a:solidFill>
                  <a:schemeClr val="accent1">
                    <a:lumMod val="75000"/>
                  </a:schemeClr>
                </a:solidFill>
              </a:rPr>
              <a:t>the </a:t>
            </a:r>
            <a:r>
              <a:rPr lang="en-US" sz="1600" dirty="0">
                <a:solidFill>
                  <a:schemeClr val="accent1">
                    <a:lumMod val="75000"/>
                  </a:schemeClr>
                </a:solidFill>
              </a:rPr>
              <a:t>1st version of the National Catalog of is published – MO </a:t>
            </a:r>
            <a:r>
              <a:rPr lang="en-US" sz="1600" dirty="0" smtClean="0">
                <a:solidFill>
                  <a:schemeClr val="accent1">
                    <a:lumMod val="75000"/>
                  </a:schemeClr>
                </a:solidFill>
              </a:rPr>
              <a:t>1417;</a:t>
            </a:r>
            <a:r>
              <a:rPr lang="en-US" sz="1600" b="1" i="1" dirty="0" smtClean="0">
                <a:solidFill>
                  <a:schemeClr val="accent1">
                    <a:lumMod val="75000"/>
                  </a:schemeClr>
                </a:solidFill>
              </a:rPr>
              <a:t> </a:t>
            </a:r>
            <a:endParaRPr lang="en-US" sz="1600" b="1" dirty="0" smtClean="0">
              <a:solidFill>
                <a:schemeClr val="accent1">
                  <a:lumMod val="75000"/>
                </a:schemeClr>
              </a:solidFill>
            </a:endParaRPr>
          </a:p>
          <a:p>
            <a:pPr marL="285750" indent="-285750">
              <a:spcBef>
                <a:spcPts val="300"/>
              </a:spcBef>
              <a:spcAft>
                <a:spcPts val="300"/>
              </a:spcAft>
              <a:buSzPct val="150000"/>
              <a:buBlip>
                <a:blip r:embed="rId6"/>
              </a:buBlip>
            </a:pPr>
            <a:r>
              <a:rPr lang="en-US" sz="1600" dirty="0" smtClean="0">
                <a:solidFill>
                  <a:schemeClr val="accent1">
                    <a:lumMod val="75000"/>
                  </a:schemeClr>
                </a:solidFill>
              </a:rPr>
              <a:t>the </a:t>
            </a:r>
            <a:r>
              <a:rPr lang="en-US" sz="1600" dirty="0">
                <a:solidFill>
                  <a:schemeClr val="accent1">
                    <a:lumMod val="75000"/>
                  </a:schemeClr>
                </a:solidFill>
              </a:rPr>
              <a:t>MO provisions have loopholes that could undermine its scope; </a:t>
            </a:r>
          </a:p>
          <a:p>
            <a:pPr marL="285750" indent="-285750">
              <a:spcBef>
                <a:spcPts val="300"/>
              </a:spcBef>
              <a:spcAft>
                <a:spcPts val="300"/>
              </a:spcAft>
              <a:buSzPct val="150000"/>
              <a:buBlip>
                <a:blip r:embed="rId6"/>
              </a:buBlip>
            </a:pPr>
            <a:r>
              <a:rPr lang="en-US" sz="1600" dirty="0" smtClean="0">
                <a:solidFill>
                  <a:schemeClr val="accent1">
                    <a:lumMod val="75000"/>
                  </a:schemeClr>
                </a:solidFill>
              </a:rPr>
              <a:t>the </a:t>
            </a:r>
            <a:r>
              <a:rPr lang="en-US" sz="1600" dirty="0">
                <a:solidFill>
                  <a:schemeClr val="accent1">
                    <a:lumMod val="75000"/>
                  </a:schemeClr>
                </a:solidFill>
              </a:rPr>
              <a:t>normative act is being rebuilt </a:t>
            </a:r>
            <a:endParaRPr lang="en-US" sz="1600" dirty="0">
              <a:solidFill>
                <a:schemeClr val="accent1">
                  <a:lumMod val="75000"/>
                </a:schemeClr>
              </a:solidFill>
              <a:effectLst/>
            </a:endParaRPr>
          </a:p>
        </p:txBody>
      </p:sp>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28554" y="655678"/>
            <a:ext cx="2163005" cy="2163722"/>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8045141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9404" y="507612"/>
            <a:ext cx="1241033" cy="1016388"/>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0" y="4174536"/>
            <a:ext cx="7675858" cy="2678603"/>
          </a:xfrm>
          <a:prstGeom prst="rect">
            <a:avLst/>
          </a:prstGeom>
        </p:spPr>
      </p:pic>
      <p:sp>
        <p:nvSpPr>
          <p:cNvPr id="12" name="TextBox 11"/>
          <p:cNvSpPr txBox="1"/>
          <p:nvPr/>
        </p:nvSpPr>
        <p:spPr>
          <a:xfrm>
            <a:off x="1881520" y="583555"/>
            <a:ext cx="5967080" cy="553998"/>
          </a:xfrm>
          <a:prstGeom prst="rect">
            <a:avLst/>
          </a:prstGeom>
          <a:noFill/>
        </p:spPr>
        <p:txBody>
          <a:bodyPr wrap="square" rtlCol="0">
            <a:spAutoFit/>
          </a:bodyPr>
          <a:lstStyle/>
          <a:p>
            <a:r>
              <a:rPr lang="en-US" sz="3000" b="1" dirty="0">
                <a:solidFill>
                  <a:schemeClr val="accent5"/>
                </a:solidFill>
              </a:rPr>
              <a:t>National Catalog MO 2525</a:t>
            </a:r>
            <a:endParaRPr lang="en-US" sz="3000" dirty="0">
              <a:solidFill>
                <a:schemeClr val="accent5"/>
              </a:solidFill>
            </a:endParaRPr>
          </a:p>
        </p:txBody>
      </p:sp>
      <p:sp>
        <p:nvSpPr>
          <p:cNvPr id="13" name="TextBox 12"/>
          <p:cNvSpPr txBox="1"/>
          <p:nvPr/>
        </p:nvSpPr>
        <p:spPr>
          <a:xfrm>
            <a:off x="1881518" y="1066800"/>
            <a:ext cx="5105400" cy="400110"/>
          </a:xfrm>
          <a:prstGeom prst="rect">
            <a:avLst/>
          </a:prstGeom>
          <a:noFill/>
        </p:spPr>
        <p:txBody>
          <a:bodyPr wrap="square" rtlCol="0">
            <a:spAutoFit/>
          </a:bodyPr>
          <a:lstStyle/>
          <a:p>
            <a:r>
              <a:rPr lang="en-US" sz="2000" dirty="0" smtClean="0"/>
              <a:t>2017</a:t>
            </a:r>
            <a:endParaRPr lang="en-US" sz="2000" dirty="0"/>
          </a:p>
        </p:txBody>
      </p:sp>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28196" y="1930516"/>
            <a:ext cx="2163722" cy="2163722"/>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sp>
        <p:nvSpPr>
          <p:cNvPr id="22" name="TextBox 21"/>
          <p:cNvSpPr txBox="1"/>
          <p:nvPr/>
        </p:nvSpPr>
        <p:spPr>
          <a:xfrm>
            <a:off x="304490" y="1495723"/>
            <a:ext cx="7544110" cy="2846933"/>
          </a:xfrm>
          <a:prstGeom prst="rect">
            <a:avLst/>
          </a:prstGeom>
          <a:noFill/>
        </p:spPr>
        <p:txBody>
          <a:bodyPr wrap="square" rtlCol="0">
            <a:spAutoFit/>
          </a:bodyPr>
          <a:lstStyle/>
          <a:p>
            <a:pPr marL="285750" indent="-285750">
              <a:spcBef>
                <a:spcPts val="300"/>
              </a:spcBef>
              <a:spcAft>
                <a:spcPts val="300"/>
              </a:spcAft>
              <a:buClr>
                <a:srgbClr val="19A44A"/>
              </a:buClr>
              <a:buSzPct val="150000"/>
              <a:buBlip>
                <a:blip r:embed="rId6"/>
              </a:buBlip>
            </a:pPr>
            <a:r>
              <a:rPr lang="en-US" sz="1600" dirty="0" smtClean="0">
                <a:solidFill>
                  <a:schemeClr val="accent1">
                    <a:lumMod val="75000"/>
                  </a:schemeClr>
                </a:solidFill>
              </a:rPr>
              <a:t>new </a:t>
            </a:r>
            <a:r>
              <a:rPr lang="en-US" sz="1600" dirty="0">
                <a:solidFill>
                  <a:schemeClr val="accent1">
                    <a:lumMod val="75000"/>
                  </a:schemeClr>
                </a:solidFill>
              </a:rPr>
              <a:t>participatory and transparent approach - anyone can practically get involved</a:t>
            </a:r>
          </a:p>
          <a:p>
            <a:pPr marL="285750" indent="-285750">
              <a:spcBef>
                <a:spcPts val="300"/>
              </a:spcBef>
              <a:spcAft>
                <a:spcPts val="300"/>
              </a:spcAft>
              <a:buClr>
                <a:srgbClr val="19A44A"/>
              </a:buClr>
              <a:buSzPct val="150000"/>
              <a:buBlip>
                <a:blip r:embed="rId6"/>
              </a:buBlip>
            </a:pPr>
            <a:r>
              <a:rPr lang="en-US" sz="1600" dirty="0">
                <a:solidFill>
                  <a:schemeClr val="accent1">
                    <a:lumMod val="75000"/>
                  </a:schemeClr>
                </a:solidFill>
              </a:rPr>
              <a:t> </a:t>
            </a:r>
            <a:r>
              <a:rPr lang="en-US" sz="1600" dirty="0" smtClean="0">
                <a:solidFill>
                  <a:schemeClr val="accent1">
                    <a:lumMod val="75000"/>
                  </a:schemeClr>
                </a:solidFill>
              </a:rPr>
              <a:t>are </a:t>
            </a:r>
            <a:r>
              <a:rPr lang="en-US" sz="1600" dirty="0">
                <a:solidFill>
                  <a:schemeClr val="accent1">
                    <a:lumMod val="75000"/>
                  </a:schemeClr>
                </a:solidFill>
              </a:rPr>
              <a:t>established 2 moratoriums (all PINMATRA &amp; any formally submitted study)</a:t>
            </a:r>
          </a:p>
          <a:p>
            <a:pPr marL="285750" indent="-285750">
              <a:spcBef>
                <a:spcPts val="300"/>
              </a:spcBef>
              <a:spcAft>
                <a:spcPts val="300"/>
              </a:spcAft>
              <a:buClr>
                <a:srgbClr val="19A44A"/>
              </a:buClr>
              <a:buSzPct val="150000"/>
              <a:buBlip>
                <a:blip r:embed="rId6"/>
              </a:buBlip>
            </a:pPr>
            <a:r>
              <a:rPr lang="en-US" sz="1600" dirty="0">
                <a:solidFill>
                  <a:schemeClr val="accent1">
                    <a:lumMod val="75000"/>
                  </a:schemeClr>
                </a:solidFill>
              </a:rPr>
              <a:t> </a:t>
            </a:r>
            <a:r>
              <a:rPr lang="en-US" sz="1600" dirty="0" smtClean="0">
                <a:solidFill>
                  <a:schemeClr val="accent1">
                    <a:lumMod val="75000"/>
                  </a:schemeClr>
                </a:solidFill>
              </a:rPr>
              <a:t>new </a:t>
            </a:r>
            <a:r>
              <a:rPr lang="en-US" sz="1600" dirty="0">
                <a:solidFill>
                  <a:schemeClr val="accent1">
                    <a:lumMod val="75000"/>
                  </a:schemeClr>
                </a:solidFill>
              </a:rPr>
              <a:t>clarifications for identification </a:t>
            </a:r>
            <a:r>
              <a:rPr lang="en-US" sz="1600" dirty="0" smtClean="0">
                <a:solidFill>
                  <a:schemeClr val="accent1">
                    <a:lumMod val="75000"/>
                  </a:schemeClr>
                </a:solidFill>
              </a:rPr>
              <a:t>criteria</a:t>
            </a:r>
            <a:br>
              <a:rPr lang="en-US" sz="1600" dirty="0" smtClean="0">
                <a:solidFill>
                  <a:schemeClr val="accent1">
                    <a:lumMod val="75000"/>
                  </a:schemeClr>
                </a:solidFill>
              </a:rPr>
            </a:br>
            <a:r>
              <a:rPr lang="en-US" sz="1600" dirty="0" smtClean="0">
                <a:solidFill>
                  <a:schemeClr val="accent1">
                    <a:lumMod val="75000"/>
                  </a:schemeClr>
                </a:solidFill>
              </a:rPr>
              <a:t>(based </a:t>
            </a:r>
            <a:r>
              <a:rPr lang="en-US" sz="1600" dirty="0">
                <a:solidFill>
                  <a:schemeClr val="accent1">
                    <a:lumMod val="75000"/>
                  </a:schemeClr>
                </a:solidFill>
              </a:rPr>
              <a:t>from the </a:t>
            </a:r>
            <a:r>
              <a:rPr lang="en-US" sz="1600" dirty="0" smtClean="0">
                <a:solidFill>
                  <a:schemeClr val="accent1">
                    <a:lumMod val="75000"/>
                  </a:schemeClr>
                </a:solidFill>
              </a:rPr>
              <a:t>ones approved </a:t>
            </a:r>
            <a:r>
              <a:rPr lang="en-US" sz="1600" dirty="0">
                <a:solidFill>
                  <a:schemeClr val="accent1">
                    <a:lumMod val="75000"/>
                  </a:schemeClr>
                </a:solidFill>
              </a:rPr>
              <a:t>by Carpathian Convention</a:t>
            </a:r>
            <a:r>
              <a:rPr lang="en-US" sz="1600" dirty="0" smtClean="0">
                <a:solidFill>
                  <a:schemeClr val="accent1">
                    <a:lumMod val="75000"/>
                  </a:schemeClr>
                </a:solidFill>
              </a:rPr>
              <a:t>)</a:t>
            </a:r>
            <a:endParaRPr lang="en-US" sz="1600" b="1" i="1" dirty="0">
              <a:solidFill>
                <a:schemeClr val="accent1">
                  <a:lumMod val="75000"/>
                </a:schemeClr>
              </a:solidFill>
            </a:endParaRPr>
          </a:p>
          <a:p>
            <a:pPr>
              <a:spcBef>
                <a:spcPts val="300"/>
              </a:spcBef>
              <a:spcAft>
                <a:spcPts val="300"/>
              </a:spcAft>
              <a:buClr>
                <a:srgbClr val="19A44A"/>
              </a:buClr>
              <a:buSzPct val="150000"/>
            </a:pPr>
            <a:endParaRPr lang="en-US" sz="1600" b="1" dirty="0">
              <a:solidFill>
                <a:schemeClr val="accent1">
                  <a:lumMod val="75000"/>
                </a:schemeClr>
              </a:solidFill>
            </a:endParaRPr>
          </a:p>
          <a:p>
            <a:pPr marL="285750" indent="-285750">
              <a:spcBef>
                <a:spcPts val="300"/>
              </a:spcBef>
              <a:spcAft>
                <a:spcPts val="300"/>
              </a:spcAft>
              <a:buSzPct val="150000"/>
              <a:buBlip>
                <a:blip r:embed="rId7"/>
              </a:buBlip>
            </a:pPr>
            <a:r>
              <a:rPr lang="en-US" sz="1600" dirty="0">
                <a:solidFill>
                  <a:schemeClr val="accent1">
                    <a:lumMod val="75000"/>
                  </a:schemeClr>
                </a:solidFill>
              </a:rPr>
              <a:t> </a:t>
            </a:r>
            <a:r>
              <a:rPr lang="en-US" sz="1600" dirty="0" smtClean="0">
                <a:solidFill>
                  <a:schemeClr val="accent1">
                    <a:lumMod val="75000"/>
                  </a:schemeClr>
                </a:solidFill>
              </a:rPr>
              <a:t>the necessary procedures </a:t>
            </a:r>
            <a:r>
              <a:rPr lang="en-US" sz="1600" dirty="0">
                <a:solidFill>
                  <a:schemeClr val="accent1">
                    <a:lumMod val="75000"/>
                  </a:schemeClr>
                </a:solidFill>
              </a:rPr>
              <a:t>are </a:t>
            </a:r>
            <a:r>
              <a:rPr lang="en-US" sz="1600" dirty="0" smtClean="0">
                <a:solidFill>
                  <a:schemeClr val="accent1">
                    <a:lumMod val="75000"/>
                  </a:schemeClr>
                </a:solidFill>
              </a:rPr>
              <a:t>quite complex </a:t>
            </a:r>
          </a:p>
          <a:p>
            <a:pPr marL="285750" indent="-285750">
              <a:spcBef>
                <a:spcPts val="300"/>
              </a:spcBef>
              <a:spcAft>
                <a:spcPts val="300"/>
              </a:spcAft>
              <a:buSzPct val="150000"/>
              <a:buBlip>
                <a:blip r:embed="rId7"/>
              </a:buBlip>
            </a:pPr>
            <a:r>
              <a:rPr lang="en-US" sz="1600" dirty="0" smtClean="0">
                <a:solidFill>
                  <a:schemeClr val="accent1">
                    <a:lumMod val="75000"/>
                  </a:schemeClr>
                </a:solidFill>
              </a:rPr>
              <a:t>the </a:t>
            </a:r>
            <a:r>
              <a:rPr lang="en-US" sz="1600" dirty="0">
                <a:solidFill>
                  <a:schemeClr val="accent1">
                    <a:lumMod val="75000"/>
                  </a:schemeClr>
                </a:solidFill>
              </a:rPr>
              <a:t>process is progressing very slowly </a:t>
            </a:r>
          </a:p>
          <a:p>
            <a:pPr marL="285750" indent="-285750">
              <a:spcBef>
                <a:spcPts val="300"/>
              </a:spcBef>
              <a:spcAft>
                <a:spcPts val="300"/>
              </a:spcAft>
              <a:buSzPct val="150000"/>
              <a:buBlip>
                <a:blip r:embed="rId7"/>
              </a:buBlip>
            </a:pPr>
            <a:r>
              <a:rPr lang="en-US" sz="1600" dirty="0">
                <a:solidFill>
                  <a:schemeClr val="accent1">
                    <a:lumMod val="75000"/>
                  </a:schemeClr>
                </a:solidFill>
              </a:rPr>
              <a:t> </a:t>
            </a:r>
            <a:r>
              <a:rPr lang="en-US" sz="1600" dirty="0" smtClean="0">
                <a:solidFill>
                  <a:schemeClr val="accent1">
                    <a:lumMod val="75000"/>
                  </a:schemeClr>
                </a:solidFill>
              </a:rPr>
              <a:t>low </a:t>
            </a:r>
            <a:r>
              <a:rPr lang="en-US" sz="1600" dirty="0">
                <a:solidFill>
                  <a:schemeClr val="accent1">
                    <a:lumMod val="75000"/>
                  </a:schemeClr>
                </a:solidFill>
              </a:rPr>
              <a:t>capacity of CA for a proper implementation </a:t>
            </a:r>
          </a:p>
          <a:p>
            <a:pPr marL="285750" indent="-285750">
              <a:spcBef>
                <a:spcPts val="300"/>
              </a:spcBef>
              <a:spcAft>
                <a:spcPts val="300"/>
              </a:spcAft>
              <a:buSzPct val="150000"/>
              <a:buBlip>
                <a:blip r:embed="rId7"/>
              </a:buBlip>
            </a:pPr>
            <a:r>
              <a:rPr lang="en-US" sz="1600" dirty="0">
                <a:solidFill>
                  <a:schemeClr val="accent1">
                    <a:lumMod val="75000"/>
                  </a:schemeClr>
                </a:solidFill>
              </a:rPr>
              <a:t> </a:t>
            </a:r>
            <a:r>
              <a:rPr lang="en-US" sz="1600" dirty="0" smtClean="0">
                <a:solidFill>
                  <a:schemeClr val="accent1">
                    <a:lumMod val="75000"/>
                  </a:schemeClr>
                </a:solidFill>
              </a:rPr>
              <a:t>still </a:t>
            </a:r>
            <a:r>
              <a:rPr lang="en-US" sz="1600" dirty="0">
                <a:solidFill>
                  <a:schemeClr val="accent1">
                    <a:lumMod val="75000"/>
                  </a:schemeClr>
                </a:solidFill>
              </a:rPr>
              <a:t>NO functional compensatory mechanism for private owners. </a:t>
            </a:r>
            <a:endParaRPr lang="en-US" sz="1600" dirty="0">
              <a:solidFill>
                <a:schemeClr val="accent1">
                  <a:lumMod val="75000"/>
                </a:schemeClr>
              </a:solidFill>
              <a:effectLst/>
            </a:endParaRPr>
          </a:p>
        </p:txBody>
      </p:sp>
    </p:spTree>
    <p:extLst>
      <p:ext uri="{BB962C8B-B14F-4D97-AF65-F5344CB8AC3E}">
        <p14:creationId xmlns:p14="http://schemas.microsoft.com/office/powerpoint/2010/main" val="68901320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7889" y="431411"/>
            <a:ext cx="1139472" cy="1109269"/>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1" y="4172199"/>
            <a:ext cx="7675855" cy="2683277"/>
          </a:xfrm>
          <a:prstGeom prst="rect">
            <a:avLst/>
          </a:prstGeom>
        </p:spPr>
      </p:pic>
      <p:sp>
        <p:nvSpPr>
          <p:cNvPr id="12" name="TextBox 11"/>
          <p:cNvSpPr txBox="1"/>
          <p:nvPr/>
        </p:nvSpPr>
        <p:spPr>
          <a:xfrm>
            <a:off x="1881520" y="583555"/>
            <a:ext cx="5967080" cy="553998"/>
          </a:xfrm>
          <a:prstGeom prst="rect">
            <a:avLst/>
          </a:prstGeom>
          <a:noFill/>
        </p:spPr>
        <p:txBody>
          <a:bodyPr wrap="square" rtlCol="0">
            <a:spAutoFit/>
          </a:bodyPr>
          <a:lstStyle/>
          <a:p>
            <a:r>
              <a:rPr lang="en-US" sz="3000" b="1" dirty="0">
                <a:solidFill>
                  <a:schemeClr val="accent5"/>
                </a:solidFill>
              </a:rPr>
              <a:t>1st attempt </a:t>
            </a:r>
            <a:r>
              <a:rPr lang="en-US" sz="3000" b="1" dirty="0" smtClean="0">
                <a:solidFill>
                  <a:schemeClr val="accent5"/>
                </a:solidFill>
              </a:rPr>
              <a:t>- CA </a:t>
            </a:r>
            <a:r>
              <a:rPr lang="en-US" sz="3000" b="1" dirty="0">
                <a:solidFill>
                  <a:schemeClr val="accent5"/>
                </a:solidFill>
              </a:rPr>
              <a:t>study on OGF</a:t>
            </a:r>
            <a:endParaRPr lang="en-US" sz="3000" dirty="0">
              <a:solidFill>
                <a:schemeClr val="accent5"/>
              </a:solidFill>
            </a:endParaRPr>
          </a:p>
        </p:txBody>
      </p:sp>
      <p:sp>
        <p:nvSpPr>
          <p:cNvPr id="13" name="TextBox 12"/>
          <p:cNvSpPr txBox="1"/>
          <p:nvPr/>
        </p:nvSpPr>
        <p:spPr>
          <a:xfrm>
            <a:off x="1881518" y="1066800"/>
            <a:ext cx="5105400" cy="400110"/>
          </a:xfrm>
          <a:prstGeom prst="rect">
            <a:avLst/>
          </a:prstGeom>
          <a:noFill/>
        </p:spPr>
        <p:txBody>
          <a:bodyPr wrap="square" rtlCol="0">
            <a:spAutoFit/>
          </a:bodyPr>
          <a:lstStyle/>
          <a:p>
            <a:r>
              <a:rPr lang="en-US" sz="2000" dirty="0" smtClean="0"/>
              <a:t>2019</a:t>
            </a:r>
            <a:endParaRPr lang="en-US" sz="2000" dirty="0"/>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28196" y="655678"/>
            <a:ext cx="2163722" cy="2163722"/>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sp>
        <p:nvSpPr>
          <p:cNvPr id="22" name="TextBox 21"/>
          <p:cNvSpPr txBox="1"/>
          <p:nvPr/>
        </p:nvSpPr>
        <p:spPr>
          <a:xfrm>
            <a:off x="228600" y="1620798"/>
            <a:ext cx="6629710" cy="2769989"/>
          </a:xfrm>
          <a:prstGeom prst="rect">
            <a:avLst/>
          </a:prstGeom>
          <a:noFill/>
        </p:spPr>
        <p:txBody>
          <a:bodyPr wrap="square" rtlCol="0">
            <a:spAutoFit/>
          </a:bodyPr>
          <a:lstStyle/>
          <a:p>
            <a:pPr marL="285750" indent="-285750">
              <a:spcBef>
                <a:spcPts val="300"/>
              </a:spcBef>
              <a:spcAft>
                <a:spcPts val="300"/>
              </a:spcAft>
              <a:buClr>
                <a:srgbClr val="19A44A"/>
              </a:buClr>
              <a:buSzPct val="150000"/>
              <a:buBlip>
                <a:blip r:embed="rId6"/>
              </a:buBlip>
            </a:pPr>
            <a:r>
              <a:rPr lang="en-US" sz="1600" dirty="0" smtClean="0">
                <a:solidFill>
                  <a:schemeClr val="accent1">
                    <a:lumMod val="75000"/>
                  </a:schemeClr>
                </a:solidFill>
              </a:rPr>
              <a:t>pre-assessment of over 300,000 ha of potential OGF is coordinated by CA</a:t>
            </a:r>
          </a:p>
          <a:p>
            <a:pPr marL="285750" indent="-285750">
              <a:spcBef>
                <a:spcPts val="300"/>
              </a:spcBef>
              <a:spcAft>
                <a:spcPts val="300"/>
              </a:spcAft>
              <a:buClr>
                <a:srgbClr val="19A44A"/>
              </a:buClr>
              <a:buSzPct val="150000"/>
              <a:buBlip>
                <a:blip r:embed="rId6"/>
              </a:buBlip>
            </a:pPr>
            <a:r>
              <a:rPr lang="en-US" sz="1600" dirty="0" smtClean="0">
                <a:solidFill>
                  <a:schemeClr val="accent1">
                    <a:lumMod val="75000"/>
                  </a:schemeClr>
                </a:solidFill>
              </a:rPr>
              <a:t>participatory </a:t>
            </a:r>
            <a:r>
              <a:rPr lang="en-US" sz="1600" dirty="0">
                <a:solidFill>
                  <a:schemeClr val="accent1">
                    <a:lumMod val="75000"/>
                  </a:schemeClr>
                </a:solidFill>
              </a:rPr>
              <a:t>and transparent process</a:t>
            </a:r>
          </a:p>
          <a:p>
            <a:pPr marL="285750" indent="-285750">
              <a:spcBef>
                <a:spcPts val="300"/>
              </a:spcBef>
              <a:spcAft>
                <a:spcPts val="300"/>
              </a:spcAft>
              <a:buClr>
                <a:srgbClr val="19A44A"/>
              </a:buClr>
              <a:buSzPct val="150000"/>
              <a:buBlip>
                <a:blip r:embed="rId6"/>
              </a:buBlip>
            </a:pPr>
            <a:r>
              <a:rPr lang="en-US" sz="1600" dirty="0" smtClean="0">
                <a:solidFill>
                  <a:schemeClr val="accent1">
                    <a:lumMod val="75000"/>
                  </a:schemeClr>
                </a:solidFill>
              </a:rPr>
              <a:t>public </a:t>
            </a:r>
            <a:r>
              <a:rPr lang="en-US" sz="1600" dirty="0">
                <a:solidFill>
                  <a:schemeClr val="accent1">
                    <a:lumMod val="75000"/>
                  </a:schemeClr>
                </a:solidFill>
              </a:rPr>
              <a:t>consultation for potential OGF identification - areas to be </a:t>
            </a:r>
            <a:r>
              <a:rPr lang="en-US" sz="1600" dirty="0" smtClean="0">
                <a:solidFill>
                  <a:schemeClr val="accent1">
                    <a:lumMod val="75000"/>
                  </a:schemeClr>
                </a:solidFill>
              </a:rPr>
              <a:t>included </a:t>
            </a:r>
            <a:r>
              <a:rPr lang="en-US" sz="1600" dirty="0">
                <a:solidFill>
                  <a:schemeClr val="accent1">
                    <a:lumMod val="75000"/>
                  </a:schemeClr>
                </a:solidFill>
              </a:rPr>
              <a:t>in the scope of the field </a:t>
            </a:r>
            <a:r>
              <a:rPr lang="en-US" sz="1600" dirty="0" smtClean="0">
                <a:solidFill>
                  <a:schemeClr val="accent1">
                    <a:lumMod val="75000"/>
                  </a:schemeClr>
                </a:solidFill>
              </a:rPr>
              <a:t>evaluations – coordinated by CA;</a:t>
            </a:r>
            <a:endParaRPr lang="en-US" sz="1600" dirty="0">
              <a:solidFill>
                <a:schemeClr val="accent1">
                  <a:lumMod val="75000"/>
                </a:schemeClr>
              </a:solidFill>
            </a:endParaRPr>
          </a:p>
          <a:p>
            <a:pPr marL="285750" indent="-285750">
              <a:spcBef>
                <a:spcPts val="300"/>
              </a:spcBef>
              <a:spcAft>
                <a:spcPts val="300"/>
              </a:spcAft>
              <a:buClr>
                <a:srgbClr val="19A44A"/>
              </a:buClr>
              <a:buSzPct val="150000"/>
              <a:buBlip>
                <a:blip r:embed="rId6"/>
              </a:buBlip>
            </a:pPr>
            <a:r>
              <a:rPr lang="en-US" sz="1600" dirty="0" smtClean="0">
                <a:solidFill>
                  <a:schemeClr val="accent1">
                    <a:lumMod val="75000"/>
                  </a:schemeClr>
                </a:solidFill>
              </a:rPr>
              <a:t>public </a:t>
            </a:r>
            <a:r>
              <a:rPr lang="en-US" sz="1600" dirty="0">
                <a:solidFill>
                  <a:schemeClr val="accent1">
                    <a:lumMod val="75000"/>
                  </a:schemeClr>
                </a:solidFill>
              </a:rPr>
              <a:t>tender for the OGF identification is </a:t>
            </a:r>
            <a:r>
              <a:rPr lang="en-US" sz="1600" dirty="0" smtClean="0">
                <a:solidFill>
                  <a:schemeClr val="accent1">
                    <a:lumMod val="75000"/>
                  </a:schemeClr>
                </a:solidFill>
              </a:rPr>
              <a:t>launched</a:t>
            </a:r>
            <a:endParaRPr lang="en-US" sz="1600" b="1" i="1" dirty="0">
              <a:solidFill>
                <a:schemeClr val="accent1">
                  <a:lumMod val="75000"/>
                </a:schemeClr>
              </a:solidFill>
            </a:endParaRPr>
          </a:p>
          <a:p>
            <a:pPr>
              <a:spcBef>
                <a:spcPts val="300"/>
              </a:spcBef>
              <a:spcAft>
                <a:spcPts val="300"/>
              </a:spcAft>
              <a:buClr>
                <a:srgbClr val="19A44A"/>
              </a:buClr>
              <a:buSzPct val="150000"/>
            </a:pPr>
            <a:endParaRPr lang="en-US" sz="1600" b="1" dirty="0">
              <a:solidFill>
                <a:schemeClr val="accent1">
                  <a:lumMod val="75000"/>
                </a:schemeClr>
              </a:solidFill>
            </a:endParaRPr>
          </a:p>
          <a:p>
            <a:pPr marL="285750" indent="-285750">
              <a:spcBef>
                <a:spcPts val="300"/>
              </a:spcBef>
              <a:spcAft>
                <a:spcPts val="300"/>
              </a:spcAft>
              <a:buSzPct val="150000"/>
              <a:buBlip>
                <a:blip r:embed="rId7"/>
              </a:buBlip>
            </a:pPr>
            <a:r>
              <a:rPr lang="en-US" sz="1600" dirty="0" smtClean="0">
                <a:solidFill>
                  <a:schemeClr val="accent1">
                    <a:lumMod val="75000"/>
                  </a:schemeClr>
                </a:solidFill>
              </a:rPr>
              <a:t>no </a:t>
            </a:r>
            <a:r>
              <a:rPr lang="en-US" sz="1600" dirty="0">
                <a:solidFill>
                  <a:schemeClr val="accent1">
                    <a:lumMod val="75000"/>
                  </a:schemeClr>
                </a:solidFill>
              </a:rPr>
              <a:t>one participates in the auction</a:t>
            </a:r>
          </a:p>
          <a:p>
            <a:pPr marL="285750" indent="-285750">
              <a:spcBef>
                <a:spcPts val="300"/>
              </a:spcBef>
              <a:spcAft>
                <a:spcPts val="300"/>
              </a:spcAft>
              <a:buSzPct val="150000"/>
              <a:buBlip>
                <a:blip r:embed="rId7"/>
              </a:buBlip>
            </a:pPr>
            <a:r>
              <a:rPr lang="en-US" sz="1600" dirty="0" smtClean="0">
                <a:solidFill>
                  <a:schemeClr val="accent1">
                    <a:lumMod val="75000"/>
                  </a:schemeClr>
                </a:solidFill>
              </a:rPr>
              <a:t>procedures </a:t>
            </a:r>
            <a:r>
              <a:rPr lang="en-US" sz="1600" dirty="0">
                <a:solidFill>
                  <a:schemeClr val="accent1">
                    <a:lumMod val="75000"/>
                  </a:schemeClr>
                </a:solidFill>
              </a:rPr>
              <a:t>to ensure protection of the already identified OGF are progressing very slowly </a:t>
            </a:r>
            <a:endParaRPr lang="en-US" sz="1600" dirty="0">
              <a:solidFill>
                <a:schemeClr val="accent1">
                  <a:lumMod val="75000"/>
                </a:schemeClr>
              </a:solidFill>
              <a:effectLst/>
            </a:endParaRPr>
          </a:p>
        </p:txBody>
      </p:sp>
    </p:spTree>
    <p:extLst>
      <p:ext uri="{BB962C8B-B14F-4D97-AF65-F5344CB8AC3E}">
        <p14:creationId xmlns:p14="http://schemas.microsoft.com/office/powerpoint/2010/main" val="328715047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3713" y="490931"/>
            <a:ext cx="1279551" cy="1109269"/>
          </a:xfrm>
          <a:prstGeom prst="rect">
            <a:avLst/>
          </a:prstGeom>
        </p:spPr>
      </p:pic>
      <p:sp>
        <p:nvSpPr>
          <p:cNvPr id="22" name="TextBox 21"/>
          <p:cNvSpPr txBox="1"/>
          <p:nvPr/>
        </p:nvSpPr>
        <p:spPr>
          <a:xfrm>
            <a:off x="304490" y="2071760"/>
            <a:ext cx="7544110" cy="1631216"/>
          </a:xfrm>
          <a:prstGeom prst="rect">
            <a:avLst/>
          </a:prstGeom>
          <a:noFill/>
        </p:spPr>
        <p:txBody>
          <a:bodyPr wrap="square" rtlCol="0">
            <a:spAutoFit/>
          </a:bodyPr>
          <a:lstStyle/>
          <a:p>
            <a:pPr marL="285750" indent="-285750">
              <a:spcBef>
                <a:spcPts val="300"/>
              </a:spcBef>
              <a:spcAft>
                <a:spcPts val="300"/>
              </a:spcAft>
              <a:buClr>
                <a:srgbClr val="19A44A"/>
              </a:buClr>
              <a:buSzPct val="150000"/>
              <a:buBlip>
                <a:blip r:embed="rId4"/>
              </a:buBlip>
            </a:pPr>
            <a:r>
              <a:rPr lang="en-US" sz="1600" dirty="0" smtClean="0">
                <a:solidFill>
                  <a:schemeClr val="accent1">
                    <a:lumMod val="75000"/>
                  </a:schemeClr>
                </a:solidFill>
              </a:rPr>
              <a:t>clarifying </a:t>
            </a:r>
            <a:r>
              <a:rPr lang="en-US" sz="1600" dirty="0">
                <a:solidFill>
                  <a:schemeClr val="accent1">
                    <a:lumMod val="75000"/>
                  </a:schemeClr>
                </a:solidFill>
              </a:rPr>
              <a:t>procedures aiming to have a harmonized implementation</a:t>
            </a:r>
          </a:p>
          <a:p>
            <a:pPr marL="285750" indent="-285750">
              <a:spcBef>
                <a:spcPts val="300"/>
              </a:spcBef>
              <a:spcAft>
                <a:spcPts val="300"/>
              </a:spcAft>
              <a:buClr>
                <a:srgbClr val="19A44A"/>
              </a:buClr>
              <a:buSzPct val="150000"/>
              <a:buBlip>
                <a:blip r:embed="rId4"/>
              </a:buBlip>
            </a:pPr>
            <a:r>
              <a:rPr lang="en-US" sz="1600" dirty="0" smtClean="0">
                <a:solidFill>
                  <a:schemeClr val="accent1">
                    <a:lumMod val="75000"/>
                  </a:schemeClr>
                </a:solidFill>
              </a:rPr>
              <a:t>transparent </a:t>
            </a:r>
            <a:r>
              <a:rPr lang="en-US" sz="1600" dirty="0">
                <a:solidFill>
                  <a:schemeClr val="accent1">
                    <a:lumMod val="75000"/>
                  </a:schemeClr>
                </a:solidFill>
              </a:rPr>
              <a:t>and participatory </a:t>
            </a:r>
            <a:r>
              <a:rPr lang="en-US" sz="1600" dirty="0" smtClean="0">
                <a:solidFill>
                  <a:schemeClr val="accent1">
                    <a:lumMod val="75000"/>
                  </a:schemeClr>
                </a:solidFill>
              </a:rPr>
              <a:t>process</a:t>
            </a:r>
          </a:p>
          <a:p>
            <a:pPr>
              <a:spcBef>
                <a:spcPts val="300"/>
              </a:spcBef>
              <a:spcAft>
                <a:spcPts val="300"/>
              </a:spcAft>
              <a:buClr>
                <a:srgbClr val="19A44A"/>
              </a:buClr>
              <a:buSzPct val="150000"/>
            </a:pPr>
            <a:endParaRPr lang="en-US" sz="1600" b="1" dirty="0">
              <a:solidFill>
                <a:schemeClr val="accent1">
                  <a:lumMod val="75000"/>
                </a:schemeClr>
              </a:solidFill>
            </a:endParaRPr>
          </a:p>
          <a:p>
            <a:pPr marL="285750" indent="-285750">
              <a:spcBef>
                <a:spcPts val="300"/>
              </a:spcBef>
              <a:spcAft>
                <a:spcPts val="300"/>
              </a:spcAft>
              <a:buSzPct val="150000"/>
              <a:buBlip>
                <a:blip r:embed="rId5"/>
              </a:buBlip>
            </a:pPr>
            <a:r>
              <a:rPr lang="en-US" sz="1600" dirty="0" smtClean="0">
                <a:solidFill>
                  <a:schemeClr val="accent1">
                    <a:lumMod val="75000"/>
                  </a:schemeClr>
                </a:solidFill>
              </a:rPr>
              <a:t>cannot </a:t>
            </a:r>
            <a:r>
              <a:rPr lang="en-US" sz="1600" dirty="0">
                <a:solidFill>
                  <a:schemeClr val="accent1">
                    <a:lumMod val="75000"/>
                  </a:schemeClr>
                </a:solidFill>
              </a:rPr>
              <a:t>be clarified all the terms and procedures – it’s finally a matter of assumption</a:t>
            </a:r>
          </a:p>
          <a:p>
            <a:pPr marL="285750" indent="-285750">
              <a:spcBef>
                <a:spcPts val="300"/>
              </a:spcBef>
              <a:spcAft>
                <a:spcPts val="300"/>
              </a:spcAft>
              <a:buSzPct val="150000"/>
              <a:buBlip>
                <a:blip r:embed="rId5"/>
              </a:buBlip>
            </a:pPr>
            <a:r>
              <a:rPr lang="en-US" sz="1600" dirty="0" smtClean="0">
                <a:solidFill>
                  <a:schemeClr val="accent1">
                    <a:lumMod val="75000"/>
                  </a:schemeClr>
                </a:solidFill>
              </a:rPr>
              <a:t>COVID </a:t>
            </a:r>
            <a:r>
              <a:rPr lang="en-US" sz="1600" dirty="0">
                <a:solidFill>
                  <a:schemeClr val="accent1">
                    <a:lumMod val="75000"/>
                  </a:schemeClr>
                </a:solidFill>
              </a:rPr>
              <a:t>context slow down the process</a:t>
            </a:r>
            <a:endParaRPr lang="en-US" sz="1600" dirty="0">
              <a:solidFill>
                <a:schemeClr val="accent1">
                  <a:lumMod val="75000"/>
                </a:schemeClr>
              </a:solidFill>
              <a:effectLst/>
            </a:endParaRPr>
          </a:p>
        </p:txBody>
      </p: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2000" y="4174536"/>
            <a:ext cx="7675858" cy="2678603"/>
          </a:xfrm>
          <a:prstGeom prst="rect">
            <a:avLst/>
          </a:prstGeom>
        </p:spPr>
      </p:pic>
      <p:sp>
        <p:nvSpPr>
          <p:cNvPr id="12" name="TextBox 11"/>
          <p:cNvSpPr txBox="1"/>
          <p:nvPr/>
        </p:nvSpPr>
        <p:spPr>
          <a:xfrm>
            <a:off x="1881520" y="583555"/>
            <a:ext cx="5967080" cy="553998"/>
          </a:xfrm>
          <a:prstGeom prst="rect">
            <a:avLst/>
          </a:prstGeom>
          <a:noFill/>
        </p:spPr>
        <p:txBody>
          <a:bodyPr wrap="square" rtlCol="0">
            <a:spAutoFit/>
          </a:bodyPr>
          <a:lstStyle/>
          <a:p>
            <a:r>
              <a:rPr lang="en-US" sz="3000" b="1" dirty="0" smtClean="0">
                <a:solidFill>
                  <a:schemeClr val="accent5"/>
                </a:solidFill>
              </a:rPr>
              <a:t>Guideline</a:t>
            </a:r>
            <a:endParaRPr lang="en-US" sz="3000" dirty="0">
              <a:solidFill>
                <a:schemeClr val="accent5"/>
              </a:solidFill>
            </a:endParaRPr>
          </a:p>
        </p:txBody>
      </p:sp>
      <p:sp>
        <p:nvSpPr>
          <p:cNvPr id="13" name="TextBox 12"/>
          <p:cNvSpPr txBox="1"/>
          <p:nvPr/>
        </p:nvSpPr>
        <p:spPr>
          <a:xfrm>
            <a:off x="1881518" y="1066800"/>
            <a:ext cx="5105400" cy="400110"/>
          </a:xfrm>
          <a:prstGeom prst="rect">
            <a:avLst/>
          </a:prstGeom>
          <a:noFill/>
        </p:spPr>
        <p:txBody>
          <a:bodyPr wrap="square" rtlCol="0">
            <a:spAutoFit/>
          </a:bodyPr>
          <a:lstStyle/>
          <a:p>
            <a:r>
              <a:rPr lang="en-US" sz="2000" dirty="0" smtClean="0"/>
              <a:t>2020</a:t>
            </a:r>
            <a:endParaRPr lang="en-US" sz="2000" dirty="0"/>
          </a:p>
        </p:txBody>
      </p:sp>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28196" y="655678"/>
            <a:ext cx="2163722" cy="2163722"/>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8892121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6820" y="533400"/>
            <a:ext cx="1245779" cy="1104691"/>
          </a:xfrm>
          <a:prstGeom prst="rect">
            <a:avLst/>
          </a:prstGeom>
        </p:spPr>
      </p:pic>
      <p:sp>
        <p:nvSpPr>
          <p:cNvPr id="22" name="TextBox 21"/>
          <p:cNvSpPr txBox="1"/>
          <p:nvPr/>
        </p:nvSpPr>
        <p:spPr>
          <a:xfrm>
            <a:off x="304490" y="1761798"/>
            <a:ext cx="6423706" cy="2200602"/>
          </a:xfrm>
          <a:prstGeom prst="rect">
            <a:avLst/>
          </a:prstGeom>
          <a:noFill/>
        </p:spPr>
        <p:txBody>
          <a:bodyPr wrap="square" rtlCol="0">
            <a:spAutoFit/>
          </a:bodyPr>
          <a:lstStyle/>
          <a:p>
            <a:pPr marL="285750" indent="-285750">
              <a:spcBef>
                <a:spcPts val="300"/>
              </a:spcBef>
              <a:spcAft>
                <a:spcPts val="300"/>
              </a:spcAft>
              <a:buClr>
                <a:srgbClr val="19A44A"/>
              </a:buClr>
              <a:buSzPct val="150000"/>
              <a:buBlip>
                <a:blip r:embed="rId4"/>
              </a:buBlip>
            </a:pPr>
            <a:r>
              <a:rPr lang="en-US" sz="1600" dirty="0">
                <a:solidFill>
                  <a:schemeClr val="accent1">
                    <a:lumMod val="75000"/>
                  </a:schemeClr>
                </a:solidFill>
              </a:rPr>
              <a:t>transparent and participatory process </a:t>
            </a:r>
          </a:p>
          <a:p>
            <a:pPr marL="285750" indent="-285750">
              <a:spcBef>
                <a:spcPts val="300"/>
              </a:spcBef>
              <a:spcAft>
                <a:spcPts val="300"/>
              </a:spcAft>
              <a:buClr>
                <a:srgbClr val="19A44A"/>
              </a:buClr>
              <a:buSzPct val="150000"/>
              <a:buBlip>
                <a:blip r:embed="rId4"/>
              </a:buBlip>
            </a:pPr>
            <a:r>
              <a:rPr lang="en-US" sz="1600" dirty="0" smtClean="0">
                <a:solidFill>
                  <a:schemeClr val="accent1">
                    <a:lumMod val="75000"/>
                  </a:schemeClr>
                </a:solidFill>
              </a:rPr>
              <a:t>public </a:t>
            </a:r>
            <a:r>
              <a:rPr lang="en-US" sz="1600" dirty="0">
                <a:solidFill>
                  <a:schemeClr val="accent1">
                    <a:lumMod val="75000"/>
                  </a:schemeClr>
                </a:solidFill>
              </a:rPr>
              <a:t>consultation for identification of potential OGF areas to be included under the scope of the study (40,000 ha</a:t>
            </a:r>
            <a:r>
              <a:rPr lang="en-US" sz="1600" dirty="0" smtClean="0">
                <a:solidFill>
                  <a:schemeClr val="accent1">
                    <a:lumMod val="75000"/>
                  </a:schemeClr>
                </a:solidFill>
              </a:rPr>
              <a:t>)</a:t>
            </a:r>
          </a:p>
          <a:p>
            <a:pPr marL="285750" indent="-285750">
              <a:spcBef>
                <a:spcPts val="300"/>
              </a:spcBef>
              <a:spcAft>
                <a:spcPts val="300"/>
              </a:spcAft>
              <a:buClr>
                <a:srgbClr val="19A44A"/>
              </a:buClr>
              <a:buSzPct val="150000"/>
              <a:buBlip>
                <a:blip r:embed="rId4"/>
              </a:buBlip>
            </a:pPr>
            <a:r>
              <a:rPr lang="en-US" sz="1600" dirty="0">
                <a:solidFill>
                  <a:schemeClr val="accent1">
                    <a:lumMod val="75000"/>
                  </a:schemeClr>
                </a:solidFill>
              </a:rPr>
              <a:t>m</a:t>
            </a:r>
            <a:r>
              <a:rPr lang="en-US" sz="1600" dirty="0" smtClean="0">
                <a:solidFill>
                  <a:schemeClr val="accent1">
                    <a:lumMod val="75000"/>
                  </a:schemeClr>
                </a:solidFill>
              </a:rPr>
              <a:t>oratorium to put on hold any harvesting authorization</a:t>
            </a:r>
            <a:endParaRPr lang="en-US" sz="1600" dirty="0">
              <a:solidFill>
                <a:schemeClr val="accent1">
                  <a:lumMod val="75000"/>
                </a:schemeClr>
              </a:solidFill>
            </a:endParaRPr>
          </a:p>
          <a:p>
            <a:pPr marL="285750" indent="-285750">
              <a:spcBef>
                <a:spcPts val="300"/>
              </a:spcBef>
              <a:spcAft>
                <a:spcPts val="300"/>
              </a:spcAft>
              <a:buClr>
                <a:srgbClr val="19A44A"/>
              </a:buClr>
              <a:buSzPct val="150000"/>
              <a:buBlip>
                <a:blip r:embed="rId4"/>
              </a:buBlip>
            </a:pPr>
            <a:r>
              <a:rPr lang="en-US" sz="1600" dirty="0" smtClean="0">
                <a:solidFill>
                  <a:schemeClr val="accent1">
                    <a:lumMod val="75000"/>
                  </a:schemeClr>
                </a:solidFill>
              </a:rPr>
              <a:t>teams </a:t>
            </a:r>
            <a:r>
              <a:rPr lang="en-US" sz="1600" dirty="0">
                <a:solidFill>
                  <a:schemeClr val="accent1">
                    <a:lumMod val="75000"/>
                  </a:schemeClr>
                </a:solidFill>
              </a:rPr>
              <a:t>of </a:t>
            </a:r>
            <a:r>
              <a:rPr lang="en-US" sz="1600" dirty="0" smtClean="0">
                <a:solidFill>
                  <a:schemeClr val="accent1">
                    <a:lumMod val="75000"/>
                  </a:schemeClr>
                </a:solidFill>
              </a:rPr>
              <a:t>specialists</a:t>
            </a:r>
            <a:endParaRPr lang="en-US" sz="1600" b="1" i="1" dirty="0">
              <a:solidFill>
                <a:schemeClr val="accent1">
                  <a:lumMod val="75000"/>
                </a:schemeClr>
              </a:solidFill>
            </a:endParaRPr>
          </a:p>
          <a:p>
            <a:pPr>
              <a:spcBef>
                <a:spcPts val="300"/>
              </a:spcBef>
              <a:spcAft>
                <a:spcPts val="300"/>
              </a:spcAft>
              <a:buClr>
                <a:srgbClr val="19A44A"/>
              </a:buClr>
              <a:buSzPct val="150000"/>
            </a:pPr>
            <a:endParaRPr lang="en-US" sz="1600" b="1" dirty="0">
              <a:solidFill>
                <a:schemeClr val="accent1">
                  <a:lumMod val="75000"/>
                </a:schemeClr>
              </a:solidFill>
            </a:endParaRPr>
          </a:p>
          <a:p>
            <a:pPr marL="285750" indent="-285750">
              <a:spcBef>
                <a:spcPts val="300"/>
              </a:spcBef>
              <a:spcAft>
                <a:spcPts val="300"/>
              </a:spcAft>
              <a:buSzPct val="150000"/>
              <a:buBlip>
                <a:blip r:embed="rId5"/>
              </a:buBlip>
            </a:pPr>
            <a:r>
              <a:rPr lang="en-US" sz="1600" dirty="0" smtClean="0">
                <a:solidFill>
                  <a:schemeClr val="accent1">
                    <a:lumMod val="75000"/>
                  </a:schemeClr>
                </a:solidFill>
              </a:rPr>
              <a:t>according </a:t>
            </a:r>
            <a:r>
              <a:rPr lang="en-US" sz="1600" dirty="0">
                <a:solidFill>
                  <a:schemeClr val="accent1">
                    <a:lumMod val="75000"/>
                  </a:schemeClr>
                </a:solidFill>
              </a:rPr>
              <a:t>to the </a:t>
            </a:r>
            <a:r>
              <a:rPr lang="en-US" sz="1600" dirty="0" err="1">
                <a:solidFill>
                  <a:schemeClr val="accent1">
                    <a:lumMod val="75000"/>
                  </a:schemeClr>
                </a:solidFill>
              </a:rPr>
              <a:t>ToRs</a:t>
            </a:r>
            <a:r>
              <a:rPr lang="en-US" sz="1600" dirty="0">
                <a:solidFill>
                  <a:schemeClr val="accent1">
                    <a:lumMod val="75000"/>
                  </a:schemeClr>
                </a:solidFill>
              </a:rPr>
              <a:t> we still need do wait one more year.</a:t>
            </a:r>
            <a:endParaRPr lang="en-US" sz="1600" dirty="0">
              <a:solidFill>
                <a:schemeClr val="accent1">
                  <a:lumMod val="75000"/>
                </a:schemeClr>
              </a:solidFill>
              <a:effectLst/>
            </a:endParaRPr>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2001" y="4173367"/>
            <a:ext cx="7675855" cy="2680939"/>
          </a:xfrm>
          <a:prstGeom prst="rect">
            <a:avLst/>
          </a:prstGeom>
        </p:spPr>
      </p:pic>
      <p:sp>
        <p:nvSpPr>
          <p:cNvPr id="14" name="TextBox 13"/>
          <p:cNvSpPr txBox="1"/>
          <p:nvPr/>
        </p:nvSpPr>
        <p:spPr>
          <a:xfrm>
            <a:off x="1881520" y="583555"/>
            <a:ext cx="5967080" cy="553998"/>
          </a:xfrm>
          <a:prstGeom prst="rect">
            <a:avLst/>
          </a:prstGeom>
          <a:noFill/>
        </p:spPr>
        <p:txBody>
          <a:bodyPr wrap="square" rtlCol="0">
            <a:spAutoFit/>
          </a:bodyPr>
          <a:lstStyle/>
          <a:p>
            <a:r>
              <a:rPr lang="en-US" sz="3000" b="1" dirty="0" smtClean="0">
                <a:solidFill>
                  <a:schemeClr val="accent5"/>
                </a:solidFill>
              </a:rPr>
              <a:t>CA’s OGF identification studies</a:t>
            </a:r>
            <a:endParaRPr lang="en-US" sz="3000" dirty="0">
              <a:solidFill>
                <a:schemeClr val="accent5"/>
              </a:solidFill>
            </a:endParaRPr>
          </a:p>
        </p:txBody>
      </p:sp>
      <p:sp>
        <p:nvSpPr>
          <p:cNvPr id="15" name="TextBox 14"/>
          <p:cNvSpPr txBox="1"/>
          <p:nvPr/>
        </p:nvSpPr>
        <p:spPr>
          <a:xfrm>
            <a:off x="1881518" y="1066800"/>
            <a:ext cx="5105400" cy="400110"/>
          </a:xfrm>
          <a:prstGeom prst="rect">
            <a:avLst/>
          </a:prstGeom>
          <a:noFill/>
        </p:spPr>
        <p:txBody>
          <a:bodyPr wrap="square" rtlCol="0">
            <a:spAutoFit/>
          </a:bodyPr>
          <a:lstStyle/>
          <a:p>
            <a:r>
              <a:rPr lang="en-US" sz="2000" dirty="0" smtClean="0"/>
              <a:t>2020</a:t>
            </a:r>
            <a:endParaRPr lang="en-US" sz="2000" dirty="0"/>
          </a:p>
        </p:txBody>
      </p:sp>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28554" y="655678"/>
            <a:ext cx="2163005" cy="2163722"/>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14134840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152400" y="583555"/>
            <a:ext cx="8610600" cy="1015663"/>
          </a:xfrm>
          <a:prstGeom prst="rect">
            <a:avLst/>
          </a:prstGeom>
          <a:noFill/>
        </p:spPr>
        <p:txBody>
          <a:bodyPr wrap="square" rtlCol="0">
            <a:spAutoFit/>
          </a:bodyPr>
          <a:lstStyle/>
          <a:p>
            <a:r>
              <a:rPr lang="en-US" sz="3000" b="1" dirty="0">
                <a:solidFill>
                  <a:schemeClr val="accent5"/>
                </a:solidFill>
              </a:rPr>
              <a:t>National specific procedures to ensure Old Growth Forest protection - challenges &amp; achievements</a:t>
            </a:r>
            <a:endParaRPr lang="en-US" sz="3000" dirty="0">
              <a:solidFill>
                <a:schemeClr val="accent5"/>
              </a:solidFill>
            </a:endParaRPr>
          </a:p>
        </p:txBody>
      </p:sp>
      <p:sp>
        <p:nvSpPr>
          <p:cNvPr id="15" name="TextBox 14"/>
          <p:cNvSpPr txBox="1"/>
          <p:nvPr/>
        </p:nvSpPr>
        <p:spPr>
          <a:xfrm>
            <a:off x="152400" y="1599218"/>
            <a:ext cx="5105400" cy="400110"/>
          </a:xfrm>
          <a:prstGeom prst="rect">
            <a:avLst/>
          </a:prstGeom>
          <a:noFill/>
        </p:spPr>
        <p:txBody>
          <a:bodyPr wrap="square" rtlCol="0">
            <a:spAutoFit/>
          </a:bodyPr>
          <a:lstStyle/>
          <a:p>
            <a:r>
              <a:rPr lang="en-US" sz="2000" b="1" dirty="0"/>
              <a:t>Actual status - Where we are now?</a:t>
            </a:r>
            <a:r>
              <a:rPr lang="en-US" sz="2000" dirty="0"/>
              <a:t> </a:t>
            </a:r>
          </a:p>
        </p:txBody>
      </p:sp>
      <p:sp>
        <p:nvSpPr>
          <p:cNvPr id="9" name="TextBox 8"/>
          <p:cNvSpPr txBox="1"/>
          <p:nvPr/>
        </p:nvSpPr>
        <p:spPr>
          <a:xfrm>
            <a:off x="152400" y="2199383"/>
            <a:ext cx="4604459" cy="338554"/>
          </a:xfrm>
          <a:prstGeom prst="rect">
            <a:avLst/>
          </a:prstGeom>
          <a:noFill/>
        </p:spPr>
        <p:txBody>
          <a:bodyPr wrap="square" rtlCol="0">
            <a:spAutoFit/>
          </a:bodyPr>
          <a:lstStyle/>
          <a:p>
            <a:pPr marL="200025" indent="-200025">
              <a:spcBef>
                <a:spcPts val="300"/>
              </a:spcBef>
              <a:spcAft>
                <a:spcPts val="300"/>
              </a:spcAft>
              <a:buClr>
                <a:srgbClr val="19A44A"/>
              </a:buClr>
              <a:buSzPct val="100000"/>
              <a:buFont typeface="Arial" panose="020B0604020202020204" pitchFamily="34" charset="0"/>
              <a:buChar char="•"/>
            </a:pPr>
            <a:r>
              <a:rPr lang="en-US" sz="1600" dirty="0">
                <a:solidFill>
                  <a:schemeClr val="accent1">
                    <a:lumMod val="75000"/>
                  </a:schemeClr>
                </a:solidFill>
              </a:rPr>
              <a:t>OGF in the National Catalogue</a:t>
            </a:r>
            <a:r>
              <a:rPr lang="en-US" sz="1600" dirty="0" smtClean="0">
                <a:solidFill>
                  <a:schemeClr val="accent1">
                    <a:lumMod val="75000"/>
                  </a:schemeClr>
                </a:solidFill>
              </a:rPr>
              <a:t>:</a:t>
            </a:r>
          </a:p>
        </p:txBody>
      </p:sp>
      <p:sp>
        <p:nvSpPr>
          <p:cNvPr id="11" name="TextBox 10"/>
          <p:cNvSpPr txBox="1"/>
          <p:nvPr/>
        </p:nvSpPr>
        <p:spPr>
          <a:xfrm>
            <a:off x="152400" y="4114800"/>
            <a:ext cx="7315200" cy="1308050"/>
          </a:xfrm>
          <a:prstGeom prst="rect">
            <a:avLst/>
          </a:prstGeom>
          <a:noFill/>
        </p:spPr>
        <p:txBody>
          <a:bodyPr wrap="square" rtlCol="0">
            <a:spAutoFit/>
          </a:bodyPr>
          <a:lstStyle/>
          <a:p>
            <a:pPr marL="200025" indent="-200025">
              <a:spcBef>
                <a:spcPts val="300"/>
              </a:spcBef>
              <a:spcAft>
                <a:spcPts val="300"/>
              </a:spcAft>
              <a:buClr>
                <a:srgbClr val="19A44A"/>
              </a:buClr>
              <a:buSzPct val="100000"/>
              <a:buFont typeface="Arial" panose="020B0604020202020204" pitchFamily="34" charset="0"/>
              <a:buChar char="•"/>
            </a:pPr>
            <a:r>
              <a:rPr lang="en-US" sz="1600" dirty="0" smtClean="0">
                <a:solidFill>
                  <a:schemeClr val="accent1">
                    <a:lumMod val="75000"/>
                  </a:schemeClr>
                </a:solidFill>
              </a:rPr>
              <a:t>Ongoing </a:t>
            </a:r>
            <a:r>
              <a:rPr lang="en-US" sz="1600" dirty="0">
                <a:solidFill>
                  <a:schemeClr val="accent1">
                    <a:lumMod val="75000"/>
                  </a:schemeClr>
                </a:solidFill>
              </a:rPr>
              <a:t>approval procedure: 16.509,18 ha (studies already registered)</a:t>
            </a:r>
          </a:p>
          <a:p>
            <a:pPr marL="200025" indent="-200025">
              <a:spcBef>
                <a:spcPts val="300"/>
              </a:spcBef>
              <a:spcAft>
                <a:spcPts val="300"/>
              </a:spcAft>
              <a:buClr>
                <a:srgbClr val="19A44A"/>
              </a:buClr>
              <a:buSzPct val="100000"/>
              <a:buFont typeface="Arial" panose="020B0604020202020204" pitchFamily="34" charset="0"/>
              <a:buChar char="•"/>
            </a:pPr>
            <a:r>
              <a:rPr lang="en-US" sz="1600" dirty="0" smtClean="0">
                <a:solidFill>
                  <a:schemeClr val="accent1">
                    <a:lumMod val="75000"/>
                  </a:schemeClr>
                </a:solidFill>
              </a:rPr>
              <a:t>New </a:t>
            </a:r>
            <a:r>
              <a:rPr lang="en-US" sz="1600" dirty="0">
                <a:solidFill>
                  <a:schemeClr val="accent1">
                    <a:lumMod val="75000"/>
                  </a:schemeClr>
                </a:solidFill>
              </a:rPr>
              <a:t>OGF identified: 6.500 ha (WWF studies not yet registered – WWF)</a:t>
            </a:r>
          </a:p>
          <a:p>
            <a:pPr marL="200025" indent="-200025">
              <a:spcBef>
                <a:spcPts val="300"/>
              </a:spcBef>
              <a:spcAft>
                <a:spcPts val="300"/>
              </a:spcAft>
              <a:buClr>
                <a:srgbClr val="19A44A"/>
              </a:buClr>
              <a:buSzPct val="100000"/>
              <a:buFont typeface="Arial" panose="020B0604020202020204" pitchFamily="34" charset="0"/>
              <a:buChar char="•"/>
            </a:pPr>
            <a:r>
              <a:rPr lang="en-US" sz="1600" dirty="0" smtClean="0">
                <a:solidFill>
                  <a:schemeClr val="accent1">
                    <a:lumMod val="75000"/>
                  </a:schemeClr>
                </a:solidFill>
              </a:rPr>
              <a:t>Ongoing </a:t>
            </a:r>
            <a:r>
              <a:rPr lang="en-US" sz="1600" dirty="0">
                <a:solidFill>
                  <a:schemeClr val="accent1">
                    <a:lumMod val="75000"/>
                  </a:schemeClr>
                </a:solidFill>
              </a:rPr>
              <a:t>field identification: </a:t>
            </a:r>
            <a:r>
              <a:rPr lang="en-US" sz="1600" dirty="0" smtClean="0">
                <a:solidFill>
                  <a:schemeClr val="accent1">
                    <a:lumMod val="75000"/>
                  </a:schemeClr>
                </a:solidFill>
              </a:rPr>
              <a:t>40.000 ha only by the CA</a:t>
            </a:r>
            <a:endParaRPr lang="en-US" sz="1600" dirty="0">
              <a:solidFill>
                <a:schemeClr val="accent1">
                  <a:lumMod val="75000"/>
                </a:schemeClr>
              </a:solidFill>
            </a:endParaRPr>
          </a:p>
          <a:p>
            <a:pPr marL="200025" indent="-200025">
              <a:spcBef>
                <a:spcPts val="300"/>
              </a:spcBef>
              <a:spcAft>
                <a:spcPts val="300"/>
              </a:spcAft>
              <a:buClr>
                <a:srgbClr val="19A44A"/>
              </a:buClr>
              <a:buSzPct val="100000"/>
              <a:buFont typeface="Arial" panose="020B0604020202020204" pitchFamily="34" charset="0"/>
              <a:buChar char="•"/>
            </a:pPr>
            <a:r>
              <a:rPr lang="en-US" sz="1600" dirty="0" smtClean="0">
                <a:solidFill>
                  <a:schemeClr val="accent1">
                    <a:lumMod val="75000"/>
                  </a:schemeClr>
                </a:solidFill>
              </a:rPr>
              <a:t>Still </a:t>
            </a:r>
            <a:r>
              <a:rPr lang="en-US" sz="1600" dirty="0">
                <a:solidFill>
                  <a:schemeClr val="accent1">
                    <a:lumMod val="75000"/>
                  </a:schemeClr>
                </a:solidFill>
              </a:rPr>
              <a:t>opened procedure for new identifications. </a:t>
            </a:r>
            <a:endParaRPr lang="en-US" sz="1600" dirty="0" smtClean="0">
              <a:solidFill>
                <a:schemeClr val="accent1">
                  <a:lumMod val="75000"/>
                </a:schemeClr>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4090351224"/>
              </p:ext>
            </p:extLst>
          </p:nvPr>
        </p:nvGraphicFramePr>
        <p:xfrm>
          <a:off x="457200" y="2577239"/>
          <a:ext cx="4158542" cy="1514856"/>
        </p:xfrm>
        <a:graphic>
          <a:graphicData uri="http://schemas.openxmlformats.org/drawingml/2006/table">
            <a:tbl>
              <a:tblPr/>
              <a:tblGrid>
                <a:gridCol w="2253541">
                  <a:extLst>
                    <a:ext uri="{9D8B030D-6E8A-4147-A177-3AD203B41FA5}">
                      <a16:colId xmlns="" xmlns:a16="http://schemas.microsoft.com/office/drawing/2014/main" val="744765073"/>
                    </a:ext>
                  </a:extLst>
                </a:gridCol>
                <a:gridCol w="1905001">
                  <a:extLst>
                    <a:ext uri="{9D8B030D-6E8A-4147-A177-3AD203B41FA5}">
                      <a16:colId xmlns="" xmlns:a16="http://schemas.microsoft.com/office/drawing/2014/main" val="840914341"/>
                    </a:ext>
                  </a:extLst>
                </a:gridCol>
              </a:tblGrid>
              <a:tr h="332514">
                <a:tc>
                  <a:txBody>
                    <a:bodyPr/>
                    <a:lstStyle/>
                    <a:p>
                      <a:pPr rtl="0">
                        <a:lnSpc>
                          <a:spcPct val="115000"/>
                        </a:lnSpc>
                        <a:spcAft>
                          <a:spcPts val="720"/>
                        </a:spcAft>
                      </a:pPr>
                      <a:r>
                        <a:rPr lang="en-US" sz="1400" dirty="0" err="1">
                          <a:effectLst/>
                        </a:rPr>
                        <a:t>Categorie</a:t>
                      </a:r>
                      <a:r>
                        <a:rPr lang="en-US" sz="1400" dirty="0">
                          <a:effectLst/>
                        </a:rPr>
                        <a:t> de </a:t>
                      </a:r>
                      <a:r>
                        <a:rPr lang="en-US" sz="1400" dirty="0" err="1">
                          <a:effectLst/>
                        </a:rPr>
                        <a:t>ecosistem</a:t>
                      </a:r>
                      <a:endParaRPr lang="en-US" sz="1400" dirty="0">
                        <a:effectLst/>
                      </a:endParaRPr>
                    </a:p>
                  </a:txBody>
                  <a:tcPr marL="73152" marR="73152" marT="66675" marB="6667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rtl="0">
                        <a:lnSpc>
                          <a:spcPct val="115000"/>
                        </a:lnSpc>
                        <a:spcAft>
                          <a:spcPts val="720"/>
                        </a:spcAft>
                      </a:pPr>
                      <a:r>
                        <a:rPr lang="en-US" sz="1400" dirty="0" err="1">
                          <a:effectLst/>
                        </a:rPr>
                        <a:t>Suprafata</a:t>
                      </a:r>
                      <a:endParaRPr lang="en-US" sz="1400" dirty="0">
                        <a:effectLst/>
                      </a:endParaRPr>
                    </a:p>
                  </a:txBody>
                  <a:tcPr marL="73152" marR="73152" marT="66675" marB="6667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527568930"/>
                  </a:ext>
                </a:extLst>
              </a:tr>
              <a:tr h="332514">
                <a:tc>
                  <a:txBody>
                    <a:bodyPr/>
                    <a:lstStyle/>
                    <a:p>
                      <a:pPr rtl="0">
                        <a:lnSpc>
                          <a:spcPct val="115000"/>
                        </a:lnSpc>
                        <a:spcAft>
                          <a:spcPts val="720"/>
                        </a:spcAft>
                      </a:pPr>
                      <a:r>
                        <a:rPr lang="en-US" sz="1400">
                          <a:effectLst/>
                        </a:rPr>
                        <a:t>Cvasi-virgin forest </a:t>
                      </a:r>
                    </a:p>
                  </a:txBody>
                  <a:tcPr marL="73152" marR="73152" marT="66675" marB="6667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rtl="0">
                        <a:lnSpc>
                          <a:spcPct val="115000"/>
                        </a:lnSpc>
                        <a:spcAft>
                          <a:spcPts val="720"/>
                        </a:spcAft>
                      </a:pPr>
                      <a:r>
                        <a:rPr lang="en-US" sz="1400">
                          <a:effectLst/>
                        </a:rPr>
                        <a:t>36421,38</a:t>
                      </a:r>
                    </a:p>
                  </a:txBody>
                  <a:tcPr marL="73152" marR="73152" marT="66675" marB="6667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113345684"/>
                  </a:ext>
                </a:extLst>
              </a:tr>
              <a:tr h="332514">
                <a:tc>
                  <a:txBody>
                    <a:bodyPr/>
                    <a:lstStyle/>
                    <a:p>
                      <a:pPr rtl="0">
                        <a:lnSpc>
                          <a:spcPct val="115000"/>
                        </a:lnSpc>
                        <a:spcAft>
                          <a:spcPts val="720"/>
                        </a:spcAft>
                      </a:pPr>
                      <a:r>
                        <a:rPr lang="en-US" sz="1400">
                          <a:effectLst/>
                        </a:rPr>
                        <a:t>Virgine forests </a:t>
                      </a:r>
                    </a:p>
                  </a:txBody>
                  <a:tcPr marL="73152" marR="73152" marT="66675" marB="6667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rtl="0">
                        <a:lnSpc>
                          <a:spcPct val="115000"/>
                        </a:lnSpc>
                        <a:spcAft>
                          <a:spcPts val="720"/>
                        </a:spcAft>
                      </a:pPr>
                      <a:r>
                        <a:rPr lang="en-US" sz="1400">
                          <a:effectLst/>
                        </a:rPr>
                        <a:t>7401,98</a:t>
                      </a:r>
                    </a:p>
                  </a:txBody>
                  <a:tcPr marL="73152" marR="73152" marT="66675" marB="6667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35117999"/>
                  </a:ext>
                </a:extLst>
              </a:tr>
              <a:tr h="332514">
                <a:tc>
                  <a:txBody>
                    <a:bodyPr/>
                    <a:lstStyle/>
                    <a:p>
                      <a:pPr rtl="0">
                        <a:lnSpc>
                          <a:spcPct val="115000"/>
                        </a:lnSpc>
                        <a:spcAft>
                          <a:spcPts val="720"/>
                        </a:spcAft>
                      </a:pPr>
                      <a:r>
                        <a:rPr lang="en-US" sz="1400">
                          <a:effectLst/>
                        </a:rPr>
                        <a:t>Total</a:t>
                      </a:r>
                    </a:p>
                  </a:txBody>
                  <a:tcPr marL="73152" marR="73152" marT="66675" marB="6667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rtl="0">
                        <a:lnSpc>
                          <a:spcPct val="115000"/>
                        </a:lnSpc>
                        <a:spcAft>
                          <a:spcPts val="720"/>
                        </a:spcAft>
                      </a:pPr>
                      <a:r>
                        <a:rPr lang="en-US" sz="1400" b="1" dirty="0">
                          <a:effectLst/>
                        </a:rPr>
                        <a:t>43823.36 ha</a:t>
                      </a:r>
                      <a:endParaRPr lang="en-US" sz="1400" dirty="0">
                        <a:effectLst/>
                      </a:endParaRPr>
                    </a:p>
                  </a:txBody>
                  <a:tcPr marL="73152" marR="73152" marT="66675" marB="6667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490711118"/>
                  </a:ext>
                </a:extLst>
              </a:tr>
            </a:tbl>
          </a:graphicData>
        </a:graphic>
      </p:graphicFrame>
      <p:sp>
        <p:nvSpPr>
          <p:cNvPr id="4" name="Rectangle 1"/>
          <p:cNvSpPr>
            <a:spLocks noChangeArrowheads="1"/>
          </p:cNvSpPr>
          <p:nvPr/>
        </p:nvSpPr>
        <p:spPr bwMode="auto">
          <a:xfrm>
            <a:off x="2400300" y="28082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graphicFrame>
        <p:nvGraphicFramePr>
          <p:cNvPr id="12" name="Table 11"/>
          <p:cNvGraphicFramePr>
            <a:graphicFrameLocks noGrp="1"/>
          </p:cNvGraphicFramePr>
          <p:nvPr>
            <p:extLst>
              <p:ext uri="{D42A27DB-BD31-4B8C-83A1-F6EECF244321}">
                <p14:modId xmlns:p14="http://schemas.microsoft.com/office/powerpoint/2010/main" val="3874928233"/>
              </p:ext>
            </p:extLst>
          </p:nvPr>
        </p:nvGraphicFramePr>
        <p:xfrm>
          <a:off x="485775" y="5611302"/>
          <a:ext cx="5991225" cy="865698"/>
        </p:xfrm>
        <a:graphic>
          <a:graphicData uri="http://schemas.openxmlformats.org/drawingml/2006/table">
            <a:tbl>
              <a:tblPr/>
              <a:tblGrid>
                <a:gridCol w="2226663">
                  <a:extLst>
                    <a:ext uri="{9D8B030D-6E8A-4147-A177-3AD203B41FA5}">
                      <a16:colId xmlns="" xmlns:a16="http://schemas.microsoft.com/office/drawing/2014/main" val="744765073"/>
                    </a:ext>
                  </a:extLst>
                </a:gridCol>
                <a:gridCol w="1882281">
                  <a:extLst>
                    <a:ext uri="{9D8B030D-6E8A-4147-A177-3AD203B41FA5}">
                      <a16:colId xmlns="" xmlns:a16="http://schemas.microsoft.com/office/drawing/2014/main" val="840914341"/>
                    </a:ext>
                  </a:extLst>
                </a:gridCol>
                <a:gridCol w="1882281">
                  <a:extLst>
                    <a:ext uri="{9D8B030D-6E8A-4147-A177-3AD203B41FA5}">
                      <a16:colId xmlns="" xmlns:a16="http://schemas.microsoft.com/office/drawing/2014/main" val="1730021958"/>
                    </a:ext>
                  </a:extLst>
                </a:gridCol>
              </a:tblGrid>
              <a:tr h="451945">
                <a:tc>
                  <a:txBody>
                    <a:bodyPr/>
                    <a:lstStyle/>
                    <a:p>
                      <a:pPr rtl="0"/>
                      <a:r>
                        <a:rPr lang="en-US" sz="1400" dirty="0" smtClean="0">
                          <a:effectLst/>
                        </a:rPr>
                        <a:t>Preliminary assessment</a:t>
                      </a:r>
                      <a:endParaRPr lang="en-US" sz="1400" dirty="0">
                        <a:effectLst/>
                      </a:endParaRPr>
                    </a:p>
                  </a:txBody>
                  <a:tcPr marL="73152" marR="73152" marT="66675" marB="6667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720"/>
                        </a:spcAft>
                        <a:buClrTx/>
                        <a:buSzTx/>
                        <a:buFontTx/>
                        <a:buNone/>
                        <a:tabLst/>
                        <a:defRPr/>
                      </a:pPr>
                      <a:r>
                        <a:rPr lang="en-US" sz="1400" dirty="0" smtClean="0">
                          <a:effectLst/>
                        </a:rPr>
                        <a:t>Field evaluated area</a:t>
                      </a:r>
                    </a:p>
                  </a:txBody>
                  <a:tcPr marL="73152" marR="73152" marT="66675" marB="6667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720"/>
                        </a:spcAft>
                        <a:buClrTx/>
                        <a:buSzTx/>
                        <a:buFontTx/>
                        <a:buNone/>
                        <a:tabLst/>
                        <a:defRPr/>
                      </a:pPr>
                      <a:r>
                        <a:rPr lang="en-US" sz="1400" dirty="0" smtClean="0">
                          <a:effectLst/>
                        </a:rPr>
                        <a:t>OGF identified</a:t>
                      </a:r>
                    </a:p>
                  </a:txBody>
                  <a:tcPr marL="73152" marR="73152" marT="66675" marB="6667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527568930"/>
                  </a:ext>
                </a:extLst>
              </a:tr>
              <a:tr h="413753">
                <a:tc>
                  <a:txBody>
                    <a:bodyPr/>
                    <a:lstStyle/>
                    <a:p>
                      <a:pPr rtl="0"/>
                      <a:r>
                        <a:rPr lang="en-US" sz="1400" dirty="0" smtClean="0">
                          <a:effectLst/>
                        </a:rPr>
                        <a:t>600,000 ha</a:t>
                      </a:r>
                      <a:endParaRPr lang="en-US" sz="1400" dirty="0">
                        <a:effectLst/>
                      </a:endParaRPr>
                    </a:p>
                  </a:txBody>
                  <a:tcPr marL="73152" marR="73152" marT="66675" marB="6667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rtl="0"/>
                      <a:r>
                        <a:rPr lang="en-US" sz="1400" dirty="0" smtClean="0">
                          <a:effectLst/>
                        </a:rPr>
                        <a:t>155,000 ha</a:t>
                      </a:r>
                      <a:endParaRPr lang="en-US" sz="1400" dirty="0">
                        <a:effectLst/>
                      </a:endParaRPr>
                    </a:p>
                  </a:txBody>
                  <a:tcPr marL="73152" marR="73152" marT="66675" marB="6667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effectLst/>
                        </a:rPr>
                        <a:t>60,000 ha</a:t>
                      </a:r>
                    </a:p>
                  </a:txBody>
                  <a:tcPr marL="73152" marR="73152" marT="66675" marB="66675">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113345684"/>
                  </a:ext>
                </a:extLst>
              </a:tr>
            </a:tbl>
          </a:graphicData>
        </a:graphic>
      </p:graphicFrame>
      <p:pic>
        <p:nvPicPr>
          <p:cNvPr id="10" name="Picture 13" descr="master panda.jpg"/>
          <p:cNvPicPr>
            <a:picLocks noChangeAspect="1"/>
          </p:cNvPicPr>
          <p:nvPr/>
        </p:nvPicPr>
        <p:blipFill>
          <a:blip r:embed="rId3" cstate="print">
            <a:clrChange>
              <a:clrFrom>
                <a:srgbClr val="F1F1E7"/>
              </a:clrFrom>
              <a:clrTo>
                <a:srgbClr val="F1F1E7">
                  <a:alpha val="0"/>
                </a:srgbClr>
              </a:clrTo>
            </a:clrChange>
          </a:blip>
          <a:srcRect/>
          <a:stretch>
            <a:fillRect/>
          </a:stretch>
        </p:blipFill>
        <p:spPr bwMode="auto">
          <a:xfrm>
            <a:off x="6705600" y="5501079"/>
            <a:ext cx="662816" cy="1052121"/>
          </a:xfrm>
          <a:prstGeom prst="rect">
            <a:avLst/>
          </a:prstGeom>
          <a:noFill/>
          <a:ln w="9525">
            <a:noFill/>
            <a:miter lim="800000"/>
            <a:headEnd/>
            <a:tailEnd/>
          </a:ln>
        </p:spPr>
      </p:pic>
      <p:sp>
        <p:nvSpPr>
          <p:cNvPr id="3" name="Rectangle 2"/>
          <p:cNvSpPr/>
          <p:nvPr/>
        </p:nvSpPr>
        <p:spPr>
          <a:xfrm>
            <a:off x="6477000" y="6488668"/>
            <a:ext cx="2631554" cy="369332"/>
          </a:xfrm>
          <a:prstGeom prst="rect">
            <a:avLst/>
          </a:prstGeom>
        </p:spPr>
        <p:txBody>
          <a:bodyPr wrap="none">
            <a:spAutoFit/>
          </a:bodyPr>
          <a:lstStyle/>
          <a:p>
            <a:r>
              <a:rPr lang="en-US" dirty="0">
                <a:hlinkClick r:id="rId4"/>
              </a:rPr>
              <a:t>https://lemncontrolat.ro</a:t>
            </a:r>
            <a:r>
              <a:rPr lang="en-US" dirty="0" smtClean="0">
                <a:hlinkClick r:id="rId4"/>
              </a:rPr>
              <a:t>/</a:t>
            </a:r>
            <a:r>
              <a:rPr lang="en-US" dirty="0" smtClean="0"/>
              <a:t> </a:t>
            </a:r>
            <a:endParaRPr lang="en-US" dirty="0"/>
          </a:p>
        </p:txBody>
      </p:sp>
    </p:spTree>
    <p:extLst>
      <p:ext uri="{BB962C8B-B14F-4D97-AF65-F5344CB8AC3E}">
        <p14:creationId xmlns:p14="http://schemas.microsoft.com/office/powerpoint/2010/main" val="11177963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228600" y="707119"/>
            <a:ext cx="8610600" cy="553998"/>
          </a:xfrm>
          <a:prstGeom prst="rect">
            <a:avLst/>
          </a:prstGeom>
          <a:noFill/>
        </p:spPr>
        <p:txBody>
          <a:bodyPr wrap="square" rtlCol="0">
            <a:spAutoFit/>
          </a:bodyPr>
          <a:lstStyle/>
          <a:p>
            <a:pPr algn="ctr"/>
            <a:r>
              <a:rPr lang="en-US" sz="3000" b="1" dirty="0" smtClean="0">
                <a:solidFill>
                  <a:schemeClr val="accent5"/>
                </a:solidFill>
              </a:rPr>
              <a:t>Old </a:t>
            </a:r>
            <a:r>
              <a:rPr lang="en-US" sz="3000" b="1" dirty="0">
                <a:solidFill>
                  <a:schemeClr val="accent5"/>
                </a:solidFill>
              </a:rPr>
              <a:t>Growth Forest protection – </a:t>
            </a:r>
            <a:r>
              <a:rPr lang="en-US" sz="3000" b="1" dirty="0">
                <a:solidFill>
                  <a:srgbClr val="FF0000"/>
                </a:solidFill>
              </a:rPr>
              <a:t>way forwards</a:t>
            </a:r>
            <a:endParaRPr lang="en-US" sz="3000" dirty="0">
              <a:solidFill>
                <a:srgbClr val="FF0000"/>
              </a:solidFill>
            </a:endParaRPr>
          </a:p>
        </p:txBody>
      </p:sp>
      <p:sp>
        <p:nvSpPr>
          <p:cNvPr id="4" name="Rectangle 1"/>
          <p:cNvSpPr>
            <a:spLocks noChangeArrowheads="1"/>
          </p:cNvSpPr>
          <p:nvPr/>
        </p:nvSpPr>
        <p:spPr bwMode="auto">
          <a:xfrm>
            <a:off x="2400300" y="28082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70798" y="1600200"/>
            <a:ext cx="5926203" cy="4988734"/>
          </a:xfrm>
          <a:prstGeom prst="rect">
            <a:avLst/>
          </a:prstGeom>
        </p:spPr>
      </p:pic>
      <p:sp>
        <p:nvSpPr>
          <p:cNvPr id="10" name="TextBox 9"/>
          <p:cNvSpPr txBox="1"/>
          <p:nvPr/>
        </p:nvSpPr>
        <p:spPr>
          <a:xfrm>
            <a:off x="3581400" y="3509791"/>
            <a:ext cx="2246417" cy="954107"/>
          </a:xfrm>
          <a:prstGeom prst="rect">
            <a:avLst/>
          </a:prstGeom>
          <a:noFill/>
        </p:spPr>
        <p:txBody>
          <a:bodyPr wrap="square" rtlCol="0">
            <a:spAutoFit/>
          </a:bodyPr>
          <a:lstStyle/>
          <a:p>
            <a:pPr algn="ctr"/>
            <a:r>
              <a:rPr lang="en-US" sz="2800" b="1" dirty="0" smtClean="0">
                <a:solidFill>
                  <a:srgbClr val="FF0000"/>
                </a:solidFill>
              </a:rPr>
              <a:t>Together</a:t>
            </a:r>
          </a:p>
          <a:p>
            <a:pPr algn="ctr"/>
            <a:r>
              <a:rPr lang="en-US" sz="2800" b="1" dirty="0" smtClean="0">
                <a:solidFill>
                  <a:srgbClr val="FF0000"/>
                </a:solidFill>
              </a:rPr>
              <a:t>possible</a:t>
            </a:r>
            <a:r>
              <a:rPr lang="en-US" sz="2800" b="1" dirty="0">
                <a:solidFill>
                  <a:srgbClr val="FF0000"/>
                </a:solidFill>
              </a:rPr>
              <a:t>!</a:t>
            </a:r>
            <a:endParaRPr lang="en-US" sz="2800" dirty="0">
              <a:solidFill>
                <a:srgbClr val="FF0000"/>
              </a:solidFill>
              <a:effectLst/>
            </a:endParaRPr>
          </a:p>
        </p:txBody>
      </p:sp>
      <p:sp>
        <p:nvSpPr>
          <p:cNvPr id="15" name="TextBox 14"/>
          <p:cNvSpPr txBox="1"/>
          <p:nvPr/>
        </p:nvSpPr>
        <p:spPr>
          <a:xfrm>
            <a:off x="1478229" y="2088830"/>
            <a:ext cx="1790700" cy="584775"/>
          </a:xfrm>
          <a:prstGeom prst="rect">
            <a:avLst/>
          </a:prstGeom>
          <a:noFill/>
        </p:spPr>
        <p:txBody>
          <a:bodyPr wrap="square" rtlCol="0">
            <a:spAutoFit/>
          </a:bodyPr>
          <a:lstStyle/>
          <a:p>
            <a:pPr algn="ctr"/>
            <a:r>
              <a:rPr lang="en-US" sz="1600" b="1" dirty="0" smtClean="0"/>
              <a:t>Academic</a:t>
            </a:r>
            <a:endParaRPr lang="en-US" sz="1600" b="1" dirty="0"/>
          </a:p>
          <a:p>
            <a:pPr algn="ctr"/>
            <a:r>
              <a:rPr lang="en-US" sz="1600" b="1" dirty="0"/>
              <a:t>environment</a:t>
            </a:r>
            <a:endParaRPr lang="en-US" sz="1600" dirty="0">
              <a:effectLst/>
            </a:endParaRPr>
          </a:p>
        </p:txBody>
      </p:sp>
      <p:sp>
        <p:nvSpPr>
          <p:cNvPr id="13" name="TextBox 12"/>
          <p:cNvSpPr txBox="1"/>
          <p:nvPr/>
        </p:nvSpPr>
        <p:spPr>
          <a:xfrm>
            <a:off x="351598" y="3986845"/>
            <a:ext cx="1790700" cy="338554"/>
          </a:xfrm>
          <a:prstGeom prst="rect">
            <a:avLst/>
          </a:prstGeom>
          <a:noFill/>
        </p:spPr>
        <p:txBody>
          <a:bodyPr wrap="square" rtlCol="0">
            <a:spAutoFit/>
          </a:bodyPr>
          <a:lstStyle/>
          <a:p>
            <a:pPr algn="ctr"/>
            <a:r>
              <a:rPr lang="en-US" sz="1600" b="1" dirty="0" smtClean="0"/>
              <a:t>Operators</a:t>
            </a:r>
            <a:endParaRPr lang="en-US" sz="1600" dirty="0">
              <a:effectLst/>
            </a:endParaRPr>
          </a:p>
        </p:txBody>
      </p:sp>
      <p:sp>
        <p:nvSpPr>
          <p:cNvPr id="16" name="TextBox 15"/>
          <p:cNvSpPr txBox="1"/>
          <p:nvPr/>
        </p:nvSpPr>
        <p:spPr>
          <a:xfrm>
            <a:off x="440004" y="5434769"/>
            <a:ext cx="2076450" cy="584775"/>
          </a:xfrm>
          <a:prstGeom prst="rect">
            <a:avLst/>
          </a:prstGeom>
          <a:noFill/>
        </p:spPr>
        <p:txBody>
          <a:bodyPr wrap="square" rtlCol="0">
            <a:spAutoFit/>
          </a:bodyPr>
          <a:lstStyle/>
          <a:p>
            <a:pPr algn="r"/>
            <a:r>
              <a:rPr lang="pt-BR" sz="1600" b="1" dirty="0"/>
              <a:t>PA administrator &amp; </a:t>
            </a:r>
            <a:r>
              <a:rPr lang="pt-BR" sz="1600" b="1" dirty="0" smtClean="0"/>
              <a:t>NGOs</a:t>
            </a:r>
            <a:endParaRPr lang="pt-BR" sz="1600" b="1" dirty="0"/>
          </a:p>
        </p:txBody>
      </p:sp>
      <p:sp>
        <p:nvSpPr>
          <p:cNvPr id="17" name="TextBox 16"/>
          <p:cNvSpPr txBox="1"/>
          <p:nvPr/>
        </p:nvSpPr>
        <p:spPr>
          <a:xfrm>
            <a:off x="6308809" y="5434770"/>
            <a:ext cx="2194080" cy="584775"/>
          </a:xfrm>
          <a:prstGeom prst="rect">
            <a:avLst/>
          </a:prstGeom>
          <a:noFill/>
        </p:spPr>
        <p:txBody>
          <a:bodyPr wrap="square" rtlCol="0">
            <a:spAutoFit/>
          </a:bodyPr>
          <a:lstStyle/>
          <a:p>
            <a:r>
              <a:rPr lang="en-US" sz="1600" b="1" dirty="0"/>
              <a:t>Forest owners</a:t>
            </a:r>
          </a:p>
          <a:p>
            <a:r>
              <a:rPr lang="en-US" sz="1600" b="1" dirty="0" smtClean="0"/>
              <a:t>&amp; administrators</a:t>
            </a:r>
            <a:endParaRPr lang="pt-BR" sz="1600" b="1" dirty="0"/>
          </a:p>
        </p:txBody>
      </p:sp>
      <p:sp>
        <p:nvSpPr>
          <p:cNvPr id="18" name="TextBox 17"/>
          <p:cNvSpPr txBox="1"/>
          <p:nvPr/>
        </p:nvSpPr>
        <p:spPr>
          <a:xfrm>
            <a:off x="7587651" y="3740624"/>
            <a:ext cx="1565432" cy="584775"/>
          </a:xfrm>
          <a:prstGeom prst="rect">
            <a:avLst/>
          </a:prstGeom>
          <a:noFill/>
        </p:spPr>
        <p:txBody>
          <a:bodyPr wrap="square" rtlCol="0">
            <a:spAutoFit/>
          </a:bodyPr>
          <a:lstStyle/>
          <a:p>
            <a:r>
              <a:rPr lang="en-US" sz="1600" b="1" dirty="0" smtClean="0"/>
              <a:t>Civil</a:t>
            </a:r>
          </a:p>
          <a:p>
            <a:r>
              <a:rPr lang="en-US" sz="1600" b="1" dirty="0" smtClean="0"/>
              <a:t>servants</a:t>
            </a:r>
            <a:endParaRPr lang="pt-BR" sz="1600" b="1" dirty="0"/>
          </a:p>
        </p:txBody>
      </p:sp>
      <p:sp>
        <p:nvSpPr>
          <p:cNvPr id="19" name="TextBox 18"/>
          <p:cNvSpPr txBox="1"/>
          <p:nvPr/>
        </p:nvSpPr>
        <p:spPr>
          <a:xfrm>
            <a:off x="6622966" y="1930861"/>
            <a:ext cx="1748072" cy="584775"/>
          </a:xfrm>
          <a:prstGeom prst="rect">
            <a:avLst/>
          </a:prstGeom>
          <a:noFill/>
        </p:spPr>
        <p:txBody>
          <a:bodyPr wrap="square" rtlCol="0">
            <a:spAutoFit/>
          </a:bodyPr>
          <a:lstStyle/>
          <a:p>
            <a:r>
              <a:rPr lang="en-US" sz="1600" b="1" dirty="0"/>
              <a:t>Competent</a:t>
            </a:r>
          </a:p>
          <a:p>
            <a:r>
              <a:rPr lang="en-US" sz="1600" b="1" dirty="0"/>
              <a:t>authorities</a:t>
            </a:r>
            <a:endParaRPr lang="pt-BR" sz="1600" b="1" dirty="0"/>
          </a:p>
        </p:txBody>
      </p:sp>
    </p:spTree>
    <p:extLst>
      <p:ext uri="{BB962C8B-B14F-4D97-AF65-F5344CB8AC3E}">
        <p14:creationId xmlns:p14="http://schemas.microsoft.com/office/powerpoint/2010/main" val="14248815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3429000" y="838200"/>
            <a:ext cx="5105400" cy="1200329"/>
          </a:xfrm>
          <a:prstGeom prst="rect">
            <a:avLst/>
          </a:prstGeom>
          <a:noFill/>
        </p:spPr>
        <p:txBody>
          <a:bodyPr wrap="square" rtlCol="0">
            <a:spAutoFit/>
          </a:bodyPr>
          <a:lstStyle/>
          <a:p>
            <a:r>
              <a:rPr lang="en-US" sz="3600" b="1" dirty="0" smtClean="0">
                <a:solidFill>
                  <a:schemeClr val="accent5"/>
                </a:solidFill>
              </a:rPr>
              <a:t>The Naturalness of the Forest ecosystem</a:t>
            </a:r>
            <a:endParaRPr lang="en-US" sz="3600" b="1" dirty="0">
              <a:solidFill>
                <a:schemeClr val="accent5"/>
              </a:solidFill>
            </a:endParaRP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280" y="609600"/>
            <a:ext cx="3165320"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3429000" y="2642428"/>
            <a:ext cx="5270466" cy="1554272"/>
          </a:xfrm>
          <a:prstGeom prst="rect">
            <a:avLst/>
          </a:prstGeom>
          <a:noFill/>
        </p:spPr>
        <p:txBody>
          <a:bodyPr wrap="square" rtlCol="0">
            <a:spAutoFit/>
          </a:bodyPr>
          <a:lstStyle/>
          <a:p>
            <a:pPr marL="200025" indent="-200025">
              <a:spcBef>
                <a:spcPts val="300"/>
              </a:spcBef>
              <a:spcAft>
                <a:spcPts val="300"/>
              </a:spcAft>
              <a:buClr>
                <a:srgbClr val="19A44A"/>
              </a:buClr>
              <a:buSzPct val="100000"/>
              <a:buFont typeface="Arial" panose="020B0604020202020204" pitchFamily="34" charset="0"/>
              <a:buChar char="•"/>
            </a:pPr>
            <a:r>
              <a:rPr lang="en-US" sz="2000" dirty="0">
                <a:solidFill>
                  <a:schemeClr val="accent1">
                    <a:lumMod val="75000"/>
                  </a:schemeClr>
                </a:solidFill>
              </a:rPr>
              <a:t>Naturally regenerated forests</a:t>
            </a:r>
          </a:p>
          <a:p>
            <a:pPr marL="200025" indent="-200025">
              <a:spcBef>
                <a:spcPts val="300"/>
              </a:spcBef>
              <a:spcAft>
                <a:spcPts val="300"/>
              </a:spcAft>
              <a:buClr>
                <a:srgbClr val="19A44A"/>
              </a:buClr>
              <a:buSzPct val="100000"/>
              <a:buFont typeface="Arial" panose="020B0604020202020204" pitchFamily="34" charset="0"/>
              <a:buChar char="•"/>
            </a:pPr>
            <a:r>
              <a:rPr lang="en-US" sz="2000" dirty="0">
                <a:solidFill>
                  <a:schemeClr val="accent1">
                    <a:lumMod val="75000"/>
                  </a:schemeClr>
                </a:solidFill>
              </a:rPr>
              <a:t>Structure and native tree species</a:t>
            </a:r>
          </a:p>
          <a:p>
            <a:pPr marL="200025" indent="-200025">
              <a:spcBef>
                <a:spcPts val="300"/>
              </a:spcBef>
              <a:spcAft>
                <a:spcPts val="300"/>
              </a:spcAft>
              <a:buClr>
                <a:srgbClr val="19A44A"/>
              </a:buClr>
              <a:buSzPct val="100000"/>
              <a:buFont typeface="Arial" panose="020B0604020202020204" pitchFamily="34" charset="0"/>
              <a:buChar char="•"/>
            </a:pPr>
            <a:r>
              <a:rPr lang="en-US" sz="2000" dirty="0">
                <a:solidFill>
                  <a:schemeClr val="accent1">
                    <a:lumMod val="75000"/>
                  </a:schemeClr>
                </a:solidFill>
              </a:rPr>
              <a:t>Natural processes - unique ecological features</a:t>
            </a:r>
          </a:p>
          <a:p>
            <a:pPr marL="200025" indent="-200025">
              <a:spcBef>
                <a:spcPts val="300"/>
              </a:spcBef>
              <a:spcAft>
                <a:spcPts val="300"/>
              </a:spcAft>
              <a:buClr>
                <a:srgbClr val="19A44A"/>
              </a:buClr>
              <a:buSzPct val="100000"/>
              <a:buFont typeface="Arial" panose="020B0604020202020204" pitchFamily="34" charset="0"/>
              <a:buChar char="•"/>
            </a:pPr>
            <a:r>
              <a:rPr lang="en-US" sz="2000" dirty="0">
                <a:solidFill>
                  <a:schemeClr val="accent1">
                    <a:lumMod val="75000"/>
                  </a:schemeClr>
                </a:solidFill>
              </a:rPr>
              <a:t>No significant human influence</a:t>
            </a:r>
          </a:p>
        </p:txBody>
      </p:sp>
      <p:sp>
        <p:nvSpPr>
          <p:cNvPr id="10" name="TextBox 9"/>
          <p:cNvSpPr txBox="1"/>
          <p:nvPr/>
        </p:nvSpPr>
        <p:spPr>
          <a:xfrm>
            <a:off x="3429000" y="4800600"/>
            <a:ext cx="5270466" cy="1077218"/>
          </a:xfrm>
          <a:prstGeom prst="rect">
            <a:avLst/>
          </a:prstGeom>
          <a:noFill/>
        </p:spPr>
        <p:txBody>
          <a:bodyPr wrap="square" rtlCol="0">
            <a:spAutoFit/>
          </a:bodyPr>
          <a:lstStyle/>
          <a:p>
            <a:r>
              <a:rPr lang="en-US" sz="1600" i="1" dirty="0"/>
              <a:t>very </a:t>
            </a:r>
            <a:r>
              <a:rPr lang="en-US" sz="1600" b="1" i="1" dirty="0"/>
              <a:t>old forests </a:t>
            </a:r>
            <a:r>
              <a:rPr lang="en-US" sz="1600" i="1" dirty="0"/>
              <a:t>that emerged and developed under the influence of </a:t>
            </a:r>
            <a:r>
              <a:rPr lang="en-US" sz="1600" b="1" i="1" dirty="0"/>
              <a:t>natural factors </a:t>
            </a:r>
            <a:r>
              <a:rPr lang="en-US" sz="1600" i="1" dirty="0"/>
              <a:t>where the </a:t>
            </a:r>
            <a:r>
              <a:rPr lang="en-US" sz="1600" b="1" i="1" dirty="0"/>
              <a:t>structure, diversity and ecosystem processes</a:t>
            </a:r>
            <a:r>
              <a:rPr lang="en-US" sz="1600" i="1" dirty="0"/>
              <a:t> have remained untouched by </a:t>
            </a:r>
            <a:r>
              <a:rPr lang="en-US" sz="1600" b="1" i="1" dirty="0">
                <a:solidFill>
                  <a:srgbClr val="C00000"/>
                </a:solidFill>
              </a:rPr>
              <a:t>significant</a:t>
            </a:r>
            <a:r>
              <a:rPr lang="en-US" sz="1600" b="1" i="1" dirty="0"/>
              <a:t> direct or indirect human influence</a:t>
            </a:r>
          </a:p>
        </p:txBody>
      </p:sp>
    </p:spTree>
    <p:extLst>
      <p:ext uri="{BB962C8B-B14F-4D97-AF65-F5344CB8AC3E}">
        <p14:creationId xmlns:p14="http://schemas.microsoft.com/office/powerpoint/2010/main" val="43626368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228600" y="707119"/>
            <a:ext cx="8610600" cy="553998"/>
          </a:xfrm>
          <a:prstGeom prst="rect">
            <a:avLst/>
          </a:prstGeom>
          <a:noFill/>
        </p:spPr>
        <p:txBody>
          <a:bodyPr wrap="square" rtlCol="0">
            <a:spAutoFit/>
          </a:bodyPr>
          <a:lstStyle/>
          <a:p>
            <a:pPr algn="ctr"/>
            <a:r>
              <a:rPr lang="en-US" sz="3000" b="1" dirty="0" smtClean="0">
                <a:solidFill>
                  <a:schemeClr val="accent5"/>
                </a:solidFill>
              </a:rPr>
              <a:t>Old </a:t>
            </a:r>
            <a:r>
              <a:rPr lang="en-US" sz="3000" b="1" dirty="0">
                <a:solidFill>
                  <a:schemeClr val="accent5"/>
                </a:solidFill>
              </a:rPr>
              <a:t>Growth Forest protection – </a:t>
            </a:r>
            <a:r>
              <a:rPr lang="en-US" sz="3000" b="1" dirty="0">
                <a:solidFill>
                  <a:srgbClr val="FF0000"/>
                </a:solidFill>
              </a:rPr>
              <a:t>way forwards</a:t>
            </a:r>
            <a:endParaRPr lang="en-US" sz="3000" dirty="0">
              <a:solidFill>
                <a:srgbClr val="FF0000"/>
              </a:solidFill>
            </a:endParaRPr>
          </a:p>
        </p:txBody>
      </p:sp>
      <p:sp>
        <p:nvSpPr>
          <p:cNvPr id="4" name="Rectangle 1"/>
          <p:cNvSpPr>
            <a:spLocks noChangeArrowheads="1"/>
          </p:cNvSpPr>
          <p:nvPr/>
        </p:nvSpPr>
        <p:spPr bwMode="auto">
          <a:xfrm>
            <a:off x="2400300" y="28082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764" y="1406601"/>
            <a:ext cx="5031050" cy="4727369"/>
          </a:xfrm>
          <a:prstGeom prst="rect">
            <a:avLst/>
          </a:prstGeom>
        </p:spPr>
      </p:pic>
      <p:sp>
        <p:nvSpPr>
          <p:cNvPr id="5" name="Isosceles Triangle 4"/>
          <p:cNvSpPr/>
          <p:nvPr/>
        </p:nvSpPr>
        <p:spPr>
          <a:xfrm rot="16200000">
            <a:off x="4916237" y="3685873"/>
            <a:ext cx="783659" cy="337784"/>
          </a:xfrm>
          <a:prstGeom prst="triangl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5607374" y="2408180"/>
            <a:ext cx="3227898" cy="400110"/>
          </a:xfrm>
          <a:prstGeom prst="rect">
            <a:avLst/>
          </a:prstGeom>
          <a:noFill/>
        </p:spPr>
        <p:txBody>
          <a:bodyPr wrap="square" rtlCol="0">
            <a:spAutoFit/>
          </a:bodyPr>
          <a:lstStyle/>
          <a:p>
            <a:r>
              <a:rPr lang="en-US" sz="2000" b="1" dirty="0" smtClean="0"/>
              <a:t>Competent authorities</a:t>
            </a:r>
            <a:endParaRPr lang="pt-BR" sz="2000" b="1" dirty="0"/>
          </a:p>
        </p:txBody>
      </p:sp>
      <p:sp>
        <p:nvSpPr>
          <p:cNvPr id="21" name="TextBox 20"/>
          <p:cNvSpPr txBox="1"/>
          <p:nvPr/>
        </p:nvSpPr>
        <p:spPr>
          <a:xfrm>
            <a:off x="5615538" y="2808288"/>
            <a:ext cx="3376062" cy="2292935"/>
          </a:xfrm>
          <a:prstGeom prst="rect">
            <a:avLst/>
          </a:prstGeom>
          <a:noFill/>
        </p:spPr>
        <p:txBody>
          <a:bodyPr wrap="square" rtlCol="0">
            <a:spAutoFit/>
          </a:bodyPr>
          <a:lstStyle/>
          <a:p>
            <a:pPr marL="200025" indent="-200025">
              <a:spcBef>
                <a:spcPts val="300"/>
              </a:spcBef>
              <a:spcAft>
                <a:spcPts val="300"/>
              </a:spcAft>
              <a:buClr>
                <a:srgbClr val="19A44A"/>
              </a:buClr>
              <a:buSzPct val="100000"/>
              <a:buFont typeface="Arial" panose="020B0604020202020204" pitchFamily="34" charset="0"/>
              <a:buChar char="•"/>
            </a:pPr>
            <a:r>
              <a:rPr lang="en-US" sz="1600" dirty="0" smtClean="0">
                <a:solidFill>
                  <a:schemeClr val="accent1">
                    <a:lumMod val="75000"/>
                  </a:schemeClr>
                </a:solidFill>
              </a:rPr>
              <a:t>new </a:t>
            </a:r>
            <a:r>
              <a:rPr lang="en-US" sz="1600" dirty="0">
                <a:solidFill>
                  <a:schemeClr val="accent1">
                    <a:lumMod val="75000"/>
                  </a:schemeClr>
                </a:solidFill>
              </a:rPr>
              <a:t>forest policy vision</a:t>
            </a:r>
          </a:p>
          <a:p>
            <a:pPr marL="200025" indent="-200025">
              <a:spcBef>
                <a:spcPts val="300"/>
              </a:spcBef>
              <a:spcAft>
                <a:spcPts val="300"/>
              </a:spcAft>
              <a:buClr>
                <a:srgbClr val="19A44A"/>
              </a:buClr>
              <a:buSzPct val="100000"/>
              <a:buFont typeface="Arial" panose="020B0604020202020204" pitchFamily="34" charset="0"/>
              <a:buChar char="•"/>
            </a:pPr>
            <a:r>
              <a:rPr lang="en-US" sz="1600" dirty="0" smtClean="0">
                <a:solidFill>
                  <a:schemeClr val="accent1">
                    <a:lumMod val="75000"/>
                  </a:schemeClr>
                </a:solidFill>
              </a:rPr>
              <a:t>need </a:t>
            </a:r>
            <a:r>
              <a:rPr lang="en-US" sz="1600" dirty="0">
                <a:solidFill>
                  <a:schemeClr val="accent1">
                    <a:lumMod val="75000"/>
                  </a:schemeClr>
                </a:solidFill>
              </a:rPr>
              <a:t>to speed up the implementation’s procedure </a:t>
            </a:r>
          </a:p>
          <a:p>
            <a:pPr marL="200025" indent="-200025">
              <a:spcBef>
                <a:spcPts val="300"/>
              </a:spcBef>
              <a:spcAft>
                <a:spcPts val="300"/>
              </a:spcAft>
              <a:buClr>
                <a:srgbClr val="19A44A"/>
              </a:buClr>
              <a:buSzPct val="100000"/>
              <a:buFont typeface="Arial" panose="020B0604020202020204" pitchFamily="34" charset="0"/>
              <a:buChar char="•"/>
            </a:pPr>
            <a:r>
              <a:rPr lang="en-US" sz="1600" dirty="0" smtClean="0">
                <a:solidFill>
                  <a:schemeClr val="accent1">
                    <a:lumMod val="75000"/>
                  </a:schemeClr>
                </a:solidFill>
              </a:rPr>
              <a:t>ensure </a:t>
            </a:r>
            <a:r>
              <a:rPr lang="en-US" sz="1600" dirty="0">
                <a:solidFill>
                  <a:schemeClr val="accent1">
                    <a:lumMod val="75000"/>
                  </a:schemeClr>
                </a:solidFill>
              </a:rPr>
              <a:t>functional compensation mechanisms</a:t>
            </a:r>
          </a:p>
          <a:p>
            <a:pPr marL="200025" indent="-200025">
              <a:spcBef>
                <a:spcPts val="300"/>
              </a:spcBef>
              <a:spcAft>
                <a:spcPts val="300"/>
              </a:spcAft>
              <a:buClr>
                <a:srgbClr val="19A44A"/>
              </a:buClr>
              <a:buSzPct val="100000"/>
              <a:buFont typeface="Arial" panose="020B0604020202020204" pitchFamily="34" charset="0"/>
              <a:buChar char="•"/>
            </a:pPr>
            <a:r>
              <a:rPr lang="en-US" sz="1600" dirty="0" smtClean="0">
                <a:solidFill>
                  <a:schemeClr val="accent1">
                    <a:lumMod val="75000"/>
                  </a:schemeClr>
                </a:solidFill>
              </a:rPr>
              <a:t>“</a:t>
            </a:r>
            <a:r>
              <a:rPr lang="en-US" sz="1600" dirty="0" err="1">
                <a:solidFill>
                  <a:schemeClr val="accent1">
                    <a:lumMod val="75000"/>
                  </a:schemeClr>
                </a:solidFill>
              </a:rPr>
              <a:t>additionality</a:t>
            </a:r>
            <a:r>
              <a:rPr lang="en-US" sz="1600" dirty="0">
                <a:solidFill>
                  <a:schemeClr val="accent1">
                    <a:lumMod val="75000"/>
                  </a:schemeClr>
                </a:solidFill>
              </a:rPr>
              <a:t>” needs to be clarified - in order to be able to support these efforts also from EU funds</a:t>
            </a:r>
            <a:endParaRPr lang="en-US" sz="1600" dirty="0" smtClean="0">
              <a:solidFill>
                <a:schemeClr val="accent1">
                  <a:lumMod val="75000"/>
                </a:schemeClr>
              </a:solidFill>
            </a:endParaRPr>
          </a:p>
        </p:txBody>
      </p:sp>
    </p:spTree>
    <p:extLst>
      <p:ext uri="{BB962C8B-B14F-4D97-AF65-F5344CB8AC3E}">
        <p14:creationId xmlns:p14="http://schemas.microsoft.com/office/powerpoint/2010/main" val="34395658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228600" y="707119"/>
            <a:ext cx="8610600" cy="553998"/>
          </a:xfrm>
          <a:prstGeom prst="rect">
            <a:avLst/>
          </a:prstGeom>
          <a:noFill/>
        </p:spPr>
        <p:txBody>
          <a:bodyPr wrap="square" rtlCol="0">
            <a:spAutoFit/>
          </a:bodyPr>
          <a:lstStyle/>
          <a:p>
            <a:pPr algn="ctr"/>
            <a:r>
              <a:rPr lang="en-US" sz="3000" b="1" dirty="0" smtClean="0">
                <a:solidFill>
                  <a:schemeClr val="accent5"/>
                </a:solidFill>
              </a:rPr>
              <a:t>Old </a:t>
            </a:r>
            <a:r>
              <a:rPr lang="en-US" sz="3000" b="1" dirty="0">
                <a:solidFill>
                  <a:schemeClr val="accent5"/>
                </a:solidFill>
              </a:rPr>
              <a:t>Growth Forest protection – </a:t>
            </a:r>
            <a:r>
              <a:rPr lang="en-US" sz="3000" b="1" dirty="0">
                <a:solidFill>
                  <a:srgbClr val="FF0000"/>
                </a:solidFill>
              </a:rPr>
              <a:t>way forwards</a:t>
            </a:r>
            <a:endParaRPr lang="en-US" sz="3000" dirty="0">
              <a:solidFill>
                <a:srgbClr val="FF0000"/>
              </a:solidFill>
            </a:endParaRPr>
          </a:p>
        </p:txBody>
      </p:sp>
      <p:sp>
        <p:nvSpPr>
          <p:cNvPr id="4" name="Rectangle 1"/>
          <p:cNvSpPr>
            <a:spLocks noChangeArrowheads="1"/>
          </p:cNvSpPr>
          <p:nvPr/>
        </p:nvSpPr>
        <p:spPr bwMode="auto">
          <a:xfrm>
            <a:off x="2400300" y="28082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764" y="1406601"/>
            <a:ext cx="5031050" cy="4727368"/>
          </a:xfrm>
          <a:prstGeom prst="rect">
            <a:avLst/>
          </a:prstGeom>
        </p:spPr>
      </p:pic>
      <p:sp>
        <p:nvSpPr>
          <p:cNvPr id="5" name="Isosceles Triangle 4"/>
          <p:cNvSpPr/>
          <p:nvPr/>
        </p:nvSpPr>
        <p:spPr>
          <a:xfrm rot="16200000">
            <a:off x="4916237" y="3685873"/>
            <a:ext cx="783659" cy="337784"/>
          </a:xfrm>
          <a:prstGeom prst="triangl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5607374" y="3343361"/>
            <a:ext cx="3227898" cy="400110"/>
          </a:xfrm>
          <a:prstGeom prst="rect">
            <a:avLst/>
          </a:prstGeom>
          <a:noFill/>
        </p:spPr>
        <p:txBody>
          <a:bodyPr wrap="square" rtlCol="0">
            <a:spAutoFit/>
          </a:bodyPr>
          <a:lstStyle/>
          <a:p>
            <a:r>
              <a:rPr lang="en-US" sz="2000" b="1" dirty="0"/>
              <a:t>Civil servants</a:t>
            </a:r>
            <a:endParaRPr lang="en-US" sz="2000" dirty="0">
              <a:effectLst/>
            </a:endParaRPr>
          </a:p>
        </p:txBody>
      </p:sp>
      <p:sp>
        <p:nvSpPr>
          <p:cNvPr id="21" name="TextBox 20"/>
          <p:cNvSpPr txBox="1"/>
          <p:nvPr/>
        </p:nvSpPr>
        <p:spPr>
          <a:xfrm>
            <a:off x="5615538" y="3743471"/>
            <a:ext cx="2614062" cy="1154162"/>
          </a:xfrm>
          <a:prstGeom prst="rect">
            <a:avLst/>
          </a:prstGeom>
          <a:noFill/>
        </p:spPr>
        <p:txBody>
          <a:bodyPr wrap="square" rtlCol="0">
            <a:spAutoFit/>
          </a:bodyPr>
          <a:lstStyle/>
          <a:p>
            <a:pPr marL="200025" indent="-200025">
              <a:spcBef>
                <a:spcPts val="300"/>
              </a:spcBef>
              <a:spcAft>
                <a:spcPts val="300"/>
              </a:spcAft>
              <a:buClr>
                <a:srgbClr val="19A44A"/>
              </a:buClr>
              <a:buSzPct val="100000"/>
              <a:buFont typeface="Arial" panose="020B0604020202020204" pitchFamily="34" charset="0"/>
              <a:buChar char="•"/>
            </a:pPr>
            <a:r>
              <a:rPr lang="en-US" sz="1600" dirty="0" smtClean="0">
                <a:solidFill>
                  <a:schemeClr val="accent1">
                    <a:lumMod val="75000"/>
                  </a:schemeClr>
                </a:solidFill>
              </a:rPr>
              <a:t>Must strive to strengthen the “rule of law” </a:t>
            </a:r>
          </a:p>
          <a:p>
            <a:pPr marL="200025" indent="-200025">
              <a:spcBef>
                <a:spcPts val="300"/>
              </a:spcBef>
              <a:spcAft>
                <a:spcPts val="300"/>
              </a:spcAft>
              <a:buClr>
                <a:srgbClr val="19A44A"/>
              </a:buClr>
              <a:buSzPct val="100000"/>
              <a:buFont typeface="Arial" panose="020B0604020202020204" pitchFamily="34" charset="0"/>
              <a:buChar char="•"/>
            </a:pPr>
            <a:r>
              <a:rPr lang="en-US" sz="1600" dirty="0" smtClean="0">
                <a:solidFill>
                  <a:schemeClr val="accent1">
                    <a:lumMod val="75000"/>
                  </a:schemeClr>
                </a:solidFill>
              </a:rPr>
              <a:t>must </a:t>
            </a:r>
            <a:r>
              <a:rPr lang="en-US" sz="1600" dirty="0">
                <a:solidFill>
                  <a:schemeClr val="accent1">
                    <a:lumMod val="75000"/>
                  </a:schemeClr>
                </a:solidFill>
              </a:rPr>
              <a:t>believe in the need to protect these values</a:t>
            </a:r>
            <a:endParaRPr lang="en-US" sz="1600" dirty="0" smtClean="0">
              <a:solidFill>
                <a:schemeClr val="accent1">
                  <a:lumMod val="75000"/>
                </a:schemeClr>
              </a:solidFill>
            </a:endParaRPr>
          </a:p>
        </p:txBody>
      </p:sp>
    </p:spTree>
    <p:extLst>
      <p:ext uri="{BB962C8B-B14F-4D97-AF65-F5344CB8AC3E}">
        <p14:creationId xmlns:p14="http://schemas.microsoft.com/office/powerpoint/2010/main" val="335542848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228600" y="707119"/>
            <a:ext cx="8610600" cy="553998"/>
          </a:xfrm>
          <a:prstGeom prst="rect">
            <a:avLst/>
          </a:prstGeom>
          <a:noFill/>
        </p:spPr>
        <p:txBody>
          <a:bodyPr wrap="square" rtlCol="0">
            <a:spAutoFit/>
          </a:bodyPr>
          <a:lstStyle/>
          <a:p>
            <a:pPr algn="ctr"/>
            <a:r>
              <a:rPr lang="en-US" sz="3000" b="1" dirty="0" smtClean="0">
                <a:solidFill>
                  <a:schemeClr val="accent5"/>
                </a:solidFill>
              </a:rPr>
              <a:t>Old </a:t>
            </a:r>
            <a:r>
              <a:rPr lang="en-US" sz="3000" b="1" dirty="0">
                <a:solidFill>
                  <a:schemeClr val="accent5"/>
                </a:solidFill>
              </a:rPr>
              <a:t>Growth Forest protection – </a:t>
            </a:r>
            <a:r>
              <a:rPr lang="en-US" sz="3000" b="1" dirty="0">
                <a:solidFill>
                  <a:srgbClr val="FF0000"/>
                </a:solidFill>
              </a:rPr>
              <a:t>way forwards</a:t>
            </a:r>
            <a:endParaRPr lang="en-US" sz="3000" dirty="0">
              <a:solidFill>
                <a:srgbClr val="FF0000"/>
              </a:solidFill>
            </a:endParaRPr>
          </a:p>
        </p:txBody>
      </p:sp>
      <p:sp>
        <p:nvSpPr>
          <p:cNvPr id="4" name="Rectangle 1"/>
          <p:cNvSpPr>
            <a:spLocks noChangeArrowheads="1"/>
          </p:cNvSpPr>
          <p:nvPr/>
        </p:nvSpPr>
        <p:spPr bwMode="auto">
          <a:xfrm>
            <a:off x="2400300" y="28082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764" y="1406601"/>
            <a:ext cx="5031049" cy="4727368"/>
          </a:xfrm>
          <a:prstGeom prst="rect">
            <a:avLst/>
          </a:prstGeom>
        </p:spPr>
      </p:pic>
      <p:sp>
        <p:nvSpPr>
          <p:cNvPr id="5" name="Isosceles Triangle 4"/>
          <p:cNvSpPr/>
          <p:nvPr/>
        </p:nvSpPr>
        <p:spPr>
          <a:xfrm rot="16200000">
            <a:off x="4916237" y="3685873"/>
            <a:ext cx="783659" cy="337784"/>
          </a:xfrm>
          <a:prstGeom prst="triangl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5607374" y="2100402"/>
            <a:ext cx="3227898" cy="707886"/>
          </a:xfrm>
          <a:prstGeom prst="rect">
            <a:avLst/>
          </a:prstGeom>
          <a:noFill/>
        </p:spPr>
        <p:txBody>
          <a:bodyPr wrap="square" rtlCol="0">
            <a:spAutoFit/>
          </a:bodyPr>
          <a:lstStyle/>
          <a:p>
            <a:r>
              <a:rPr lang="en-US" sz="2000" b="1" dirty="0"/>
              <a:t>Forest owners and forest administrators</a:t>
            </a:r>
            <a:endParaRPr lang="en-US" sz="2000" dirty="0">
              <a:effectLst/>
            </a:endParaRPr>
          </a:p>
        </p:txBody>
      </p:sp>
      <p:sp>
        <p:nvSpPr>
          <p:cNvPr id="21" name="TextBox 20"/>
          <p:cNvSpPr txBox="1"/>
          <p:nvPr/>
        </p:nvSpPr>
        <p:spPr>
          <a:xfrm>
            <a:off x="5615538" y="2821895"/>
            <a:ext cx="3452262" cy="2708434"/>
          </a:xfrm>
          <a:prstGeom prst="rect">
            <a:avLst/>
          </a:prstGeom>
          <a:noFill/>
        </p:spPr>
        <p:txBody>
          <a:bodyPr wrap="square" rtlCol="0">
            <a:spAutoFit/>
          </a:bodyPr>
          <a:lstStyle/>
          <a:p>
            <a:pPr marL="200025" indent="-200025">
              <a:spcBef>
                <a:spcPts val="300"/>
              </a:spcBef>
              <a:spcAft>
                <a:spcPts val="300"/>
              </a:spcAft>
              <a:buClr>
                <a:srgbClr val="19A44A"/>
              </a:buClr>
              <a:buSzPct val="100000"/>
              <a:buFont typeface="Arial" panose="020B0604020202020204" pitchFamily="34" charset="0"/>
              <a:buChar char="•"/>
            </a:pPr>
            <a:r>
              <a:rPr lang="en-US" sz="1600" dirty="0" smtClean="0">
                <a:solidFill>
                  <a:schemeClr val="accent1">
                    <a:lumMod val="75000"/>
                  </a:schemeClr>
                </a:solidFill>
              </a:rPr>
              <a:t>to </a:t>
            </a:r>
            <a:r>
              <a:rPr lang="en-US" sz="1600" dirty="0">
                <a:solidFill>
                  <a:schemeClr val="accent1">
                    <a:lumMod val="75000"/>
                  </a:schemeClr>
                </a:solidFill>
              </a:rPr>
              <a:t>have a stronger voice -  compensation mechanisms derives from EU &amp; National core values</a:t>
            </a:r>
          </a:p>
          <a:p>
            <a:pPr marL="200025" indent="-200025">
              <a:spcBef>
                <a:spcPts val="300"/>
              </a:spcBef>
              <a:spcAft>
                <a:spcPts val="300"/>
              </a:spcAft>
              <a:buClr>
                <a:srgbClr val="19A44A"/>
              </a:buClr>
              <a:buSzPct val="100000"/>
              <a:buFont typeface="Arial" panose="020B0604020202020204" pitchFamily="34" charset="0"/>
              <a:buChar char="•"/>
            </a:pPr>
            <a:r>
              <a:rPr lang="en-US" sz="1600" dirty="0" smtClean="0">
                <a:solidFill>
                  <a:schemeClr val="accent1">
                    <a:lumMod val="75000"/>
                  </a:schemeClr>
                </a:solidFill>
              </a:rPr>
              <a:t>to </a:t>
            </a:r>
            <a:r>
              <a:rPr lang="en-US" sz="1600" dirty="0">
                <a:solidFill>
                  <a:schemeClr val="accent1">
                    <a:lumMod val="75000"/>
                  </a:schemeClr>
                </a:solidFill>
              </a:rPr>
              <a:t>understand the importance of these forests and to be more open, more pro-active for enabling their protection </a:t>
            </a:r>
          </a:p>
          <a:p>
            <a:pPr marL="200025" indent="-200025">
              <a:spcBef>
                <a:spcPts val="300"/>
              </a:spcBef>
              <a:spcAft>
                <a:spcPts val="300"/>
              </a:spcAft>
              <a:buClr>
                <a:srgbClr val="19A44A"/>
              </a:buClr>
              <a:buSzPct val="100000"/>
              <a:buFont typeface="Arial" panose="020B0604020202020204" pitchFamily="34" charset="0"/>
              <a:buChar char="•"/>
            </a:pPr>
            <a:r>
              <a:rPr lang="en-US" sz="1600" dirty="0" smtClean="0">
                <a:solidFill>
                  <a:schemeClr val="accent1">
                    <a:lumMod val="75000"/>
                  </a:schemeClr>
                </a:solidFill>
              </a:rPr>
              <a:t>finally </a:t>
            </a:r>
            <a:r>
              <a:rPr lang="en-US" sz="1600" dirty="0">
                <a:solidFill>
                  <a:schemeClr val="accent1">
                    <a:lumMod val="75000"/>
                  </a:schemeClr>
                </a:solidFill>
              </a:rPr>
              <a:t>they do it also for themselves and for the local communities they belong to.</a:t>
            </a:r>
            <a:endParaRPr lang="en-US" sz="1600" dirty="0" smtClean="0">
              <a:solidFill>
                <a:schemeClr val="accent1">
                  <a:lumMod val="75000"/>
                </a:schemeClr>
              </a:solidFill>
            </a:endParaRPr>
          </a:p>
        </p:txBody>
      </p:sp>
    </p:spTree>
    <p:extLst>
      <p:ext uri="{BB962C8B-B14F-4D97-AF65-F5344CB8AC3E}">
        <p14:creationId xmlns:p14="http://schemas.microsoft.com/office/powerpoint/2010/main" val="328604231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228600" y="707119"/>
            <a:ext cx="8610600" cy="553998"/>
          </a:xfrm>
          <a:prstGeom prst="rect">
            <a:avLst/>
          </a:prstGeom>
          <a:noFill/>
        </p:spPr>
        <p:txBody>
          <a:bodyPr wrap="square" rtlCol="0">
            <a:spAutoFit/>
          </a:bodyPr>
          <a:lstStyle/>
          <a:p>
            <a:pPr algn="ctr"/>
            <a:r>
              <a:rPr lang="en-US" sz="3000" b="1" dirty="0" smtClean="0">
                <a:solidFill>
                  <a:schemeClr val="accent5"/>
                </a:solidFill>
              </a:rPr>
              <a:t>Old </a:t>
            </a:r>
            <a:r>
              <a:rPr lang="en-US" sz="3000" b="1" dirty="0">
                <a:solidFill>
                  <a:schemeClr val="accent5"/>
                </a:solidFill>
              </a:rPr>
              <a:t>Growth Forest protection – </a:t>
            </a:r>
            <a:r>
              <a:rPr lang="en-US" sz="3000" b="1" dirty="0">
                <a:solidFill>
                  <a:srgbClr val="FF0000"/>
                </a:solidFill>
              </a:rPr>
              <a:t>way forwards</a:t>
            </a:r>
            <a:endParaRPr lang="en-US" sz="3000" dirty="0">
              <a:solidFill>
                <a:srgbClr val="FF0000"/>
              </a:solidFill>
            </a:endParaRPr>
          </a:p>
        </p:txBody>
      </p:sp>
      <p:sp>
        <p:nvSpPr>
          <p:cNvPr id="4" name="Rectangle 1"/>
          <p:cNvSpPr>
            <a:spLocks noChangeArrowheads="1"/>
          </p:cNvSpPr>
          <p:nvPr/>
        </p:nvSpPr>
        <p:spPr bwMode="auto">
          <a:xfrm>
            <a:off x="2400300" y="28082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764" y="1406601"/>
            <a:ext cx="5031049" cy="4727367"/>
          </a:xfrm>
          <a:prstGeom prst="rect">
            <a:avLst/>
          </a:prstGeom>
        </p:spPr>
      </p:pic>
      <p:sp>
        <p:nvSpPr>
          <p:cNvPr id="5" name="Isosceles Triangle 4"/>
          <p:cNvSpPr/>
          <p:nvPr/>
        </p:nvSpPr>
        <p:spPr>
          <a:xfrm rot="16200000">
            <a:off x="4916237" y="3685873"/>
            <a:ext cx="783659" cy="337784"/>
          </a:xfrm>
          <a:prstGeom prst="triangl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5607374" y="1371600"/>
            <a:ext cx="3227898" cy="400110"/>
          </a:xfrm>
          <a:prstGeom prst="rect">
            <a:avLst/>
          </a:prstGeom>
          <a:noFill/>
        </p:spPr>
        <p:txBody>
          <a:bodyPr wrap="square" rtlCol="0">
            <a:spAutoFit/>
          </a:bodyPr>
          <a:lstStyle/>
          <a:p>
            <a:r>
              <a:rPr lang="en-US" sz="2000" b="1" dirty="0"/>
              <a:t>PA administrator &amp; NGOs</a:t>
            </a:r>
          </a:p>
        </p:txBody>
      </p:sp>
      <p:sp>
        <p:nvSpPr>
          <p:cNvPr id="21" name="TextBox 20"/>
          <p:cNvSpPr txBox="1"/>
          <p:nvPr/>
        </p:nvSpPr>
        <p:spPr>
          <a:xfrm>
            <a:off x="5615538" y="1793859"/>
            <a:ext cx="3452262" cy="4832092"/>
          </a:xfrm>
          <a:prstGeom prst="rect">
            <a:avLst/>
          </a:prstGeom>
          <a:noFill/>
        </p:spPr>
        <p:txBody>
          <a:bodyPr wrap="square" rtlCol="0">
            <a:spAutoFit/>
          </a:bodyPr>
          <a:lstStyle/>
          <a:p>
            <a:pPr marL="200025" indent="-200025">
              <a:spcBef>
                <a:spcPts val="300"/>
              </a:spcBef>
              <a:spcAft>
                <a:spcPts val="300"/>
              </a:spcAft>
              <a:buClr>
                <a:srgbClr val="19A44A"/>
              </a:buClr>
              <a:buSzPct val="100000"/>
              <a:buFont typeface="Arial" panose="020B0604020202020204" pitchFamily="34" charset="0"/>
              <a:buChar char="•"/>
            </a:pPr>
            <a:r>
              <a:rPr lang="en-US" sz="1600" dirty="0" smtClean="0">
                <a:solidFill>
                  <a:schemeClr val="accent1">
                    <a:lumMod val="75000"/>
                  </a:schemeClr>
                </a:solidFill>
              </a:rPr>
              <a:t>beside </a:t>
            </a:r>
            <a:r>
              <a:rPr lang="en-US" sz="1600" dirty="0">
                <a:solidFill>
                  <a:schemeClr val="accent1">
                    <a:lumMod val="75000"/>
                  </a:schemeClr>
                </a:solidFill>
              </a:rPr>
              <a:t>the “</a:t>
            </a:r>
            <a:r>
              <a:rPr lang="en-US" sz="1600" dirty="0" err="1">
                <a:solidFill>
                  <a:schemeClr val="accent1">
                    <a:lumMod val="75000"/>
                  </a:schemeClr>
                </a:solidFill>
              </a:rPr>
              <a:t>Wach</a:t>
            </a:r>
            <a:r>
              <a:rPr lang="en-US" sz="1600" dirty="0">
                <a:solidFill>
                  <a:schemeClr val="accent1">
                    <a:lumMod val="75000"/>
                  </a:schemeClr>
                </a:solidFill>
              </a:rPr>
              <a:t> Dog” role – which is </a:t>
            </a:r>
            <a:r>
              <a:rPr lang="en-US" sz="1600" dirty="0" smtClean="0">
                <a:solidFill>
                  <a:schemeClr val="accent1">
                    <a:lumMod val="75000"/>
                  </a:schemeClr>
                </a:solidFill>
              </a:rPr>
              <a:t>critical important</a:t>
            </a:r>
            <a:r>
              <a:rPr lang="en-US" sz="1600" dirty="0">
                <a:solidFill>
                  <a:schemeClr val="accent1">
                    <a:lumMod val="75000"/>
                  </a:schemeClr>
                </a:solidFill>
              </a:rPr>
              <a:t>;</a:t>
            </a:r>
          </a:p>
          <a:p>
            <a:pPr marL="200025" indent="-200025">
              <a:spcBef>
                <a:spcPts val="300"/>
              </a:spcBef>
              <a:spcAft>
                <a:spcPts val="300"/>
              </a:spcAft>
              <a:buClr>
                <a:srgbClr val="19A44A"/>
              </a:buClr>
              <a:buSzPct val="100000"/>
              <a:buFont typeface="Arial" panose="020B0604020202020204" pitchFamily="34" charset="0"/>
              <a:buChar char="•"/>
            </a:pPr>
            <a:r>
              <a:rPr lang="en-US" sz="1600" dirty="0" smtClean="0">
                <a:solidFill>
                  <a:schemeClr val="accent1">
                    <a:lumMod val="75000"/>
                  </a:schemeClr>
                </a:solidFill>
              </a:rPr>
              <a:t>be </a:t>
            </a:r>
            <a:r>
              <a:rPr lang="en-US" sz="1600" dirty="0">
                <a:solidFill>
                  <a:schemeClr val="accent1">
                    <a:lumMod val="75000"/>
                  </a:schemeClr>
                </a:solidFill>
              </a:rPr>
              <a:t>proactively involved in OGF identification and following legal procedure to ensure their protection</a:t>
            </a:r>
          </a:p>
          <a:p>
            <a:pPr marL="200025" indent="-200025">
              <a:spcBef>
                <a:spcPts val="300"/>
              </a:spcBef>
              <a:spcAft>
                <a:spcPts val="300"/>
              </a:spcAft>
              <a:buClr>
                <a:srgbClr val="19A44A"/>
              </a:buClr>
              <a:buSzPct val="100000"/>
              <a:buFont typeface="Arial" panose="020B0604020202020204" pitchFamily="34" charset="0"/>
              <a:buChar char="•"/>
            </a:pPr>
            <a:r>
              <a:rPr lang="en-US" sz="1600" dirty="0" smtClean="0">
                <a:solidFill>
                  <a:schemeClr val="accent1">
                    <a:lumMod val="75000"/>
                  </a:schemeClr>
                </a:solidFill>
              </a:rPr>
              <a:t>it </a:t>
            </a:r>
            <a:r>
              <a:rPr lang="en-US" sz="1600" dirty="0">
                <a:solidFill>
                  <a:schemeClr val="accent1">
                    <a:lumMod val="75000"/>
                  </a:schemeClr>
                </a:solidFill>
              </a:rPr>
              <a:t>is difficult but still very few have assumed this responsibility. </a:t>
            </a:r>
          </a:p>
          <a:p>
            <a:pPr marL="200025" indent="-200025">
              <a:spcBef>
                <a:spcPts val="300"/>
              </a:spcBef>
              <a:spcAft>
                <a:spcPts val="300"/>
              </a:spcAft>
              <a:buClr>
                <a:srgbClr val="19A44A"/>
              </a:buClr>
              <a:buSzPct val="100000"/>
              <a:buFont typeface="Arial" panose="020B0604020202020204" pitchFamily="34" charset="0"/>
              <a:buChar char="•"/>
            </a:pPr>
            <a:r>
              <a:rPr lang="en-US" sz="1600" dirty="0" smtClean="0">
                <a:solidFill>
                  <a:schemeClr val="accent1">
                    <a:lumMod val="75000"/>
                  </a:schemeClr>
                </a:solidFill>
              </a:rPr>
              <a:t>apart </a:t>
            </a:r>
            <a:r>
              <a:rPr lang="en-US" sz="1600" dirty="0">
                <a:solidFill>
                  <a:schemeClr val="accent1">
                    <a:lumMod val="75000"/>
                  </a:schemeClr>
                </a:solidFill>
              </a:rPr>
              <a:t>from the forest administrators who were obliged to protect these forests, very few protected areas administrator or NGOs were proactively involved following the legal procedures </a:t>
            </a:r>
            <a:r>
              <a:rPr lang="en-US" sz="1600" dirty="0" smtClean="0">
                <a:solidFill>
                  <a:schemeClr val="accent1">
                    <a:lumMod val="75000"/>
                  </a:schemeClr>
                </a:solidFill>
              </a:rPr>
              <a:t>(less then 10 </a:t>
            </a:r>
            <a:r>
              <a:rPr lang="en-US" sz="1600" dirty="0">
                <a:solidFill>
                  <a:schemeClr val="accent1">
                    <a:lumMod val="75000"/>
                  </a:schemeClr>
                </a:solidFill>
              </a:rPr>
              <a:t>entities).</a:t>
            </a:r>
          </a:p>
          <a:p>
            <a:pPr marL="200025" indent="-200025">
              <a:spcBef>
                <a:spcPts val="300"/>
              </a:spcBef>
              <a:spcAft>
                <a:spcPts val="300"/>
              </a:spcAft>
              <a:buClr>
                <a:srgbClr val="19A44A"/>
              </a:buClr>
              <a:buSzPct val="100000"/>
              <a:buFont typeface="Arial" panose="020B0604020202020204" pitchFamily="34" charset="0"/>
              <a:buChar char="•"/>
            </a:pPr>
            <a:r>
              <a:rPr lang="en-US" sz="1600" dirty="0" smtClean="0">
                <a:solidFill>
                  <a:schemeClr val="accent1">
                    <a:lumMod val="75000"/>
                  </a:schemeClr>
                </a:solidFill>
              </a:rPr>
              <a:t>raising </a:t>
            </a:r>
            <a:r>
              <a:rPr lang="en-US" sz="1600" dirty="0">
                <a:solidFill>
                  <a:schemeClr val="accent1">
                    <a:lumMod val="75000"/>
                  </a:schemeClr>
                </a:solidFill>
              </a:rPr>
              <a:t>awareness &amp; supporting local green business initiatives – local communities is always the key driver for their long term protection.</a:t>
            </a:r>
            <a:endParaRPr lang="en-US" sz="1600" dirty="0" smtClean="0">
              <a:solidFill>
                <a:schemeClr val="accent1">
                  <a:lumMod val="75000"/>
                </a:schemeClr>
              </a:solidFill>
            </a:endParaRPr>
          </a:p>
        </p:txBody>
      </p:sp>
    </p:spTree>
    <p:extLst>
      <p:ext uri="{BB962C8B-B14F-4D97-AF65-F5344CB8AC3E}">
        <p14:creationId xmlns:p14="http://schemas.microsoft.com/office/powerpoint/2010/main" val="277637382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228600" y="707119"/>
            <a:ext cx="8610600" cy="553998"/>
          </a:xfrm>
          <a:prstGeom prst="rect">
            <a:avLst/>
          </a:prstGeom>
          <a:noFill/>
        </p:spPr>
        <p:txBody>
          <a:bodyPr wrap="square" rtlCol="0">
            <a:spAutoFit/>
          </a:bodyPr>
          <a:lstStyle/>
          <a:p>
            <a:pPr algn="ctr"/>
            <a:r>
              <a:rPr lang="en-US" sz="3000" b="1" dirty="0" smtClean="0">
                <a:solidFill>
                  <a:schemeClr val="accent5"/>
                </a:solidFill>
              </a:rPr>
              <a:t>Old </a:t>
            </a:r>
            <a:r>
              <a:rPr lang="en-US" sz="3000" b="1" dirty="0">
                <a:solidFill>
                  <a:schemeClr val="accent5"/>
                </a:solidFill>
              </a:rPr>
              <a:t>Growth Forest protection – </a:t>
            </a:r>
            <a:r>
              <a:rPr lang="en-US" sz="3000" b="1" dirty="0">
                <a:solidFill>
                  <a:srgbClr val="FF0000"/>
                </a:solidFill>
              </a:rPr>
              <a:t>way forwards</a:t>
            </a:r>
            <a:endParaRPr lang="en-US" sz="3000" dirty="0">
              <a:solidFill>
                <a:srgbClr val="FF0000"/>
              </a:solidFill>
            </a:endParaRPr>
          </a:p>
        </p:txBody>
      </p:sp>
      <p:sp>
        <p:nvSpPr>
          <p:cNvPr id="4" name="Rectangle 1"/>
          <p:cNvSpPr>
            <a:spLocks noChangeArrowheads="1"/>
          </p:cNvSpPr>
          <p:nvPr/>
        </p:nvSpPr>
        <p:spPr bwMode="auto">
          <a:xfrm>
            <a:off x="2400300" y="28082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764" y="1406601"/>
            <a:ext cx="5031048" cy="4727367"/>
          </a:xfrm>
          <a:prstGeom prst="rect">
            <a:avLst/>
          </a:prstGeom>
        </p:spPr>
      </p:pic>
      <p:sp>
        <p:nvSpPr>
          <p:cNvPr id="5" name="Isosceles Triangle 4"/>
          <p:cNvSpPr/>
          <p:nvPr/>
        </p:nvSpPr>
        <p:spPr>
          <a:xfrm rot="16200000">
            <a:off x="4916237" y="3685873"/>
            <a:ext cx="783659" cy="337784"/>
          </a:xfrm>
          <a:prstGeom prst="triangl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5607374" y="3448835"/>
            <a:ext cx="3227898" cy="400110"/>
          </a:xfrm>
          <a:prstGeom prst="rect">
            <a:avLst/>
          </a:prstGeom>
          <a:noFill/>
        </p:spPr>
        <p:txBody>
          <a:bodyPr wrap="square" rtlCol="0">
            <a:spAutoFit/>
          </a:bodyPr>
          <a:lstStyle/>
          <a:p>
            <a:r>
              <a:rPr lang="en-US" sz="2000" b="1" dirty="0" smtClean="0"/>
              <a:t>Operators</a:t>
            </a:r>
            <a:endParaRPr lang="en-US" sz="2000" dirty="0">
              <a:effectLst/>
            </a:endParaRPr>
          </a:p>
        </p:txBody>
      </p:sp>
      <p:sp>
        <p:nvSpPr>
          <p:cNvPr id="21" name="TextBox 20"/>
          <p:cNvSpPr txBox="1"/>
          <p:nvPr/>
        </p:nvSpPr>
        <p:spPr>
          <a:xfrm>
            <a:off x="5615538" y="3918927"/>
            <a:ext cx="3452262" cy="338554"/>
          </a:xfrm>
          <a:prstGeom prst="rect">
            <a:avLst/>
          </a:prstGeom>
          <a:noFill/>
        </p:spPr>
        <p:txBody>
          <a:bodyPr wrap="square" rtlCol="0">
            <a:spAutoFit/>
          </a:bodyPr>
          <a:lstStyle/>
          <a:p>
            <a:pPr marL="200025" indent="-200025">
              <a:spcBef>
                <a:spcPts val="300"/>
              </a:spcBef>
              <a:spcAft>
                <a:spcPts val="300"/>
              </a:spcAft>
              <a:buClr>
                <a:srgbClr val="19A44A"/>
              </a:buClr>
              <a:buSzPct val="100000"/>
              <a:buFont typeface="Arial" panose="020B0604020202020204" pitchFamily="34" charset="0"/>
              <a:buChar char="•"/>
            </a:pPr>
            <a:r>
              <a:rPr lang="en-US" sz="1600" dirty="0" smtClean="0">
                <a:solidFill>
                  <a:schemeClr val="accent1">
                    <a:lumMod val="75000"/>
                  </a:schemeClr>
                </a:solidFill>
              </a:rPr>
              <a:t>Enforce robust Due Diligence </a:t>
            </a:r>
            <a:r>
              <a:rPr lang="en-US" sz="1600" dirty="0">
                <a:solidFill>
                  <a:schemeClr val="accent1">
                    <a:lumMod val="75000"/>
                  </a:schemeClr>
                </a:solidFill>
              </a:rPr>
              <a:t>System</a:t>
            </a:r>
            <a:endParaRPr lang="en-US" sz="1600" dirty="0" smtClean="0">
              <a:solidFill>
                <a:schemeClr val="accent1">
                  <a:lumMod val="75000"/>
                </a:schemeClr>
              </a:solidFill>
            </a:endParaRPr>
          </a:p>
        </p:txBody>
      </p:sp>
    </p:spTree>
    <p:extLst>
      <p:ext uri="{BB962C8B-B14F-4D97-AF65-F5344CB8AC3E}">
        <p14:creationId xmlns:p14="http://schemas.microsoft.com/office/powerpoint/2010/main" val="191392597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228600" y="707119"/>
            <a:ext cx="8610600" cy="553998"/>
          </a:xfrm>
          <a:prstGeom prst="rect">
            <a:avLst/>
          </a:prstGeom>
          <a:noFill/>
        </p:spPr>
        <p:txBody>
          <a:bodyPr wrap="square" rtlCol="0">
            <a:spAutoFit/>
          </a:bodyPr>
          <a:lstStyle/>
          <a:p>
            <a:pPr algn="ctr"/>
            <a:r>
              <a:rPr lang="en-US" sz="3000" b="1" dirty="0" smtClean="0">
                <a:solidFill>
                  <a:schemeClr val="accent5"/>
                </a:solidFill>
              </a:rPr>
              <a:t>Old </a:t>
            </a:r>
            <a:r>
              <a:rPr lang="en-US" sz="3000" b="1" dirty="0">
                <a:solidFill>
                  <a:schemeClr val="accent5"/>
                </a:solidFill>
              </a:rPr>
              <a:t>Growth Forest protection – </a:t>
            </a:r>
            <a:r>
              <a:rPr lang="en-US" sz="3000" b="1" dirty="0">
                <a:solidFill>
                  <a:srgbClr val="FF0000"/>
                </a:solidFill>
              </a:rPr>
              <a:t>way forwards</a:t>
            </a:r>
            <a:endParaRPr lang="en-US" sz="3000" dirty="0">
              <a:solidFill>
                <a:srgbClr val="FF0000"/>
              </a:solidFill>
            </a:endParaRPr>
          </a:p>
        </p:txBody>
      </p:sp>
      <p:sp>
        <p:nvSpPr>
          <p:cNvPr id="4" name="Rectangle 1"/>
          <p:cNvSpPr>
            <a:spLocks noChangeArrowheads="1"/>
          </p:cNvSpPr>
          <p:nvPr/>
        </p:nvSpPr>
        <p:spPr bwMode="auto">
          <a:xfrm>
            <a:off x="2400300" y="28082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764" y="1406601"/>
            <a:ext cx="5031048" cy="4727366"/>
          </a:xfrm>
          <a:prstGeom prst="rect">
            <a:avLst/>
          </a:prstGeom>
        </p:spPr>
      </p:pic>
      <p:sp>
        <p:nvSpPr>
          <p:cNvPr id="5" name="Isosceles Triangle 4"/>
          <p:cNvSpPr/>
          <p:nvPr/>
        </p:nvSpPr>
        <p:spPr>
          <a:xfrm rot="16200000">
            <a:off x="4916237" y="3685873"/>
            <a:ext cx="783659" cy="337784"/>
          </a:xfrm>
          <a:prstGeom prst="triangl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5607374" y="2667000"/>
            <a:ext cx="3227898" cy="400110"/>
          </a:xfrm>
          <a:prstGeom prst="rect">
            <a:avLst/>
          </a:prstGeom>
          <a:noFill/>
        </p:spPr>
        <p:txBody>
          <a:bodyPr wrap="square" rtlCol="0">
            <a:spAutoFit/>
          </a:bodyPr>
          <a:lstStyle/>
          <a:p>
            <a:r>
              <a:rPr lang="en-US" sz="2000" b="1" dirty="0" smtClean="0"/>
              <a:t>Academic </a:t>
            </a:r>
            <a:r>
              <a:rPr lang="en-US" sz="2000" b="1" dirty="0"/>
              <a:t>environment</a:t>
            </a:r>
            <a:endParaRPr lang="en-US" sz="2000" dirty="0">
              <a:effectLst/>
            </a:endParaRPr>
          </a:p>
        </p:txBody>
      </p:sp>
      <p:sp>
        <p:nvSpPr>
          <p:cNvPr id="21" name="TextBox 20"/>
          <p:cNvSpPr txBox="1"/>
          <p:nvPr/>
        </p:nvSpPr>
        <p:spPr>
          <a:xfrm>
            <a:off x="5615538" y="3425244"/>
            <a:ext cx="3219734" cy="1477328"/>
          </a:xfrm>
          <a:prstGeom prst="rect">
            <a:avLst/>
          </a:prstGeom>
          <a:noFill/>
        </p:spPr>
        <p:txBody>
          <a:bodyPr wrap="square" rtlCol="0">
            <a:spAutoFit/>
          </a:bodyPr>
          <a:lstStyle/>
          <a:p>
            <a:pPr marL="200025" indent="-200025">
              <a:spcBef>
                <a:spcPts val="300"/>
              </a:spcBef>
              <a:spcAft>
                <a:spcPts val="300"/>
              </a:spcAft>
              <a:buClr>
                <a:srgbClr val="19A44A"/>
              </a:buClr>
              <a:buSzPct val="100000"/>
              <a:buFont typeface="Arial" panose="020B0604020202020204" pitchFamily="34" charset="0"/>
              <a:buChar char="•"/>
            </a:pPr>
            <a:r>
              <a:rPr lang="en-US" sz="1600" dirty="0" smtClean="0">
                <a:solidFill>
                  <a:schemeClr val="accent1">
                    <a:lumMod val="75000"/>
                  </a:schemeClr>
                </a:solidFill>
              </a:rPr>
              <a:t>To </a:t>
            </a:r>
            <a:r>
              <a:rPr lang="en-US" sz="1600" dirty="0">
                <a:solidFill>
                  <a:schemeClr val="accent1">
                    <a:lumMod val="75000"/>
                  </a:schemeClr>
                </a:solidFill>
              </a:rPr>
              <a:t>decipher the secrets of the forest universe;</a:t>
            </a:r>
          </a:p>
          <a:p>
            <a:pPr marL="200025" indent="-200025">
              <a:spcBef>
                <a:spcPts val="300"/>
              </a:spcBef>
              <a:spcAft>
                <a:spcPts val="300"/>
              </a:spcAft>
              <a:buClr>
                <a:srgbClr val="19A44A"/>
              </a:buClr>
              <a:buSzPct val="100000"/>
              <a:buFont typeface="Arial" panose="020B0604020202020204" pitchFamily="34" charset="0"/>
              <a:buChar char="•"/>
            </a:pPr>
            <a:r>
              <a:rPr lang="en-US" sz="1600" dirty="0" smtClean="0">
                <a:solidFill>
                  <a:schemeClr val="accent1">
                    <a:lumMod val="75000"/>
                  </a:schemeClr>
                </a:solidFill>
              </a:rPr>
              <a:t>To </a:t>
            </a:r>
            <a:r>
              <a:rPr lang="en-US" sz="1600" dirty="0">
                <a:solidFill>
                  <a:schemeClr val="accent1">
                    <a:lumMod val="75000"/>
                  </a:schemeClr>
                </a:solidFill>
              </a:rPr>
              <a:t>emphasize their importance;</a:t>
            </a:r>
          </a:p>
          <a:p>
            <a:pPr marL="200025" indent="-200025">
              <a:spcBef>
                <a:spcPts val="300"/>
              </a:spcBef>
              <a:spcAft>
                <a:spcPts val="300"/>
              </a:spcAft>
              <a:buClr>
                <a:srgbClr val="19A44A"/>
              </a:buClr>
              <a:buSzPct val="100000"/>
              <a:buFont typeface="Arial" panose="020B0604020202020204" pitchFamily="34" charset="0"/>
              <a:buChar char="•"/>
            </a:pPr>
            <a:r>
              <a:rPr lang="en-US" sz="1600" dirty="0" smtClean="0">
                <a:solidFill>
                  <a:schemeClr val="accent1">
                    <a:lumMod val="75000"/>
                  </a:schemeClr>
                </a:solidFill>
              </a:rPr>
              <a:t>Help </a:t>
            </a:r>
            <a:r>
              <a:rPr lang="en-US" sz="1600" dirty="0">
                <a:solidFill>
                  <a:schemeClr val="accent1">
                    <a:lumMod val="75000"/>
                  </a:schemeClr>
                </a:solidFill>
              </a:rPr>
              <a:t>us learn how to better manage our forests</a:t>
            </a:r>
            <a:endParaRPr lang="en-US" sz="1600" dirty="0" smtClean="0">
              <a:solidFill>
                <a:schemeClr val="accent1">
                  <a:lumMod val="75000"/>
                </a:schemeClr>
              </a:solidFill>
            </a:endParaRPr>
          </a:p>
        </p:txBody>
      </p:sp>
    </p:spTree>
    <p:extLst>
      <p:ext uri="{BB962C8B-B14F-4D97-AF65-F5344CB8AC3E}">
        <p14:creationId xmlns:p14="http://schemas.microsoft.com/office/powerpoint/2010/main" val="428523795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txBox="1">
            <a:spLocks/>
          </p:cNvSpPr>
          <p:nvPr/>
        </p:nvSpPr>
        <p:spPr bwMode="auto">
          <a:xfrm>
            <a:off x="3962400" y="1473200"/>
            <a:ext cx="5509040" cy="1470025"/>
          </a:xfrm>
          <a:prstGeom prst="rect">
            <a:avLst/>
          </a:prstGeom>
          <a:noFill/>
          <a:ln w="9525">
            <a:noFill/>
            <a:miter lim="800000"/>
            <a:headEnd/>
            <a:tailEnd/>
          </a:ln>
        </p:spPr>
        <p:txBody>
          <a:bodyPr anchor="ctr"/>
          <a:lstStyle/>
          <a:p>
            <a:pPr defTabSz="457200"/>
            <a:r>
              <a:rPr lang="en-GB" sz="5400" b="1" dirty="0" smtClean="0">
                <a:solidFill>
                  <a:srgbClr val="92D050"/>
                </a:solidFill>
                <a:latin typeface="+mj-lt"/>
              </a:rPr>
              <a:t>Thank you!</a:t>
            </a:r>
            <a:endParaRPr lang="en-US" sz="5400" b="1" dirty="0">
              <a:solidFill>
                <a:srgbClr val="92D050"/>
              </a:solidFill>
              <a:latin typeface="+mj-lt"/>
            </a:endParaRPr>
          </a:p>
        </p:txBody>
      </p:sp>
      <p:cxnSp>
        <p:nvCxnSpPr>
          <p:cNvPr id="6" name="Straight Connector 5"/>
          <p:cNvCxnSpPr/>
          <p:nvPr/>
        </p:nvCxnSpPr>
        <p:spPr>
          <a:xfrm>
            <a:off x="3962400" y="2781300"/>
            <a:ext cx="4282966" cy="0"/>
          </a:xfrm>
          <a:prstGeom prst="line">
            <a:avLst/>
          </a:prstGeom>
          <a:ln w="6350">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sp>
        <p:nvSpPr>
          <p:cNvPr id="34824" name="CasetăText 1"/>
          <p:cNvSpPr txBox="1">
            <a:spLocks noChangeArrowheads="1"/>
          </p:cNvSpPr>
          <p:nvPr/>
        </p:nvSpPr>
        <p:spPr bwMode="auto">
          <a:xfrm>
            <a:off x="3962400" y="3074075"/>
            <a:ext cx="4191000" cy="1754326"/>
          </a:xfrm>
          <a:prstGeom prst="rect">
            <a:avLst/>
          </a:prstGeom>
          <a:noFill/>
          <a:ln w="9525">
            <a:noFill/>
            <a:miter lim="800000"/>
            <a:headEnd/>
            <a:tailEnd/>
          </a:ln>
        </p:spPr>
        <p:txBody>
          <a:bodyPr wrap="square">
            <a:spAutoFit/>
          </a:bodyPr>
          <a:lstStyle/>
          <a:p>
            <a:r>
              <a:rPr lang="en-US" sz="1800" b="1" dirty="0">
                <a:solidFill>
                  <a:schemeClr val="tx1"/>
                </a:solidFill>
              </a:rPr>
              <a:t>Radu </a:t>
            </a:r>
            <a:r>
              <a:rPr lang="en-US" sz="1800" b="1" dirty="0" smtClean="0">
                <a:solidFill>
                  <a:schemeClr val="tx1"/>
                </a:solidFill>
              </a:rPr>
              <a:t>VLAD</a:t>
            </a:r>
            <a:endParaRPr lang="en-US" sz="1800" b="1" dirty="0">
              <a:solidFill>
                <a:schemeClr val="tx1"/>
              </a:solidFill>
            </a:endParaRPr>
          </a:p>
          <a:p>
            <a:r>
              <a:rPr lang="en-US" sz="1800" b="0" dirty="0" smtClean="0">
                <a:solidFill>
                  <a:schemeClr val="tx1"/>
                </a:solidFill>
              </a:rPr>
              <a:t>Forest Regional Project Coordinator </a:t>
            </a:r>
            <a:r>
              <a:rPr lang="ro-RO" dirty="0"/>
              <a:t/>
            </a:r>
            <a:br>
              <a:rPr lang="ro-RO" dirty="0"/>
            </a:br>
            <a:endParaRPr lang="en-US" sz="1800" b="0" dirty="0">
              <a:solidFill>
                <a:schemeClr val="tx1"/>
              </a:solidFill>
            </a:endParaRPr>
          </a:p>
          <a:p>
            <a:r>
              <a:rPr lang="en-US" sz="1800" b="1" dirty="0">
                <a:solidFill>
                  <a:schemeClr val="tx1"/>
                </a:solidFill>
              </a:rPr>
              <a:t>WWF</a:t>
            </a:r>
            <a:r>
              <a:rPr lang="en-US" sz="1800" b="0" dirty="0">
                <a:solidFill>
                  <a:schemeClr val="tx1"/>
                </a:solidFill>
              </a:rPr>
              <a:t> </a:t>
            </a:r>
            <a:r>
              <a:rPr lang="en-US" sz="1800" b="0" dirty="0" smtClean="0">
                <a:solidFill>
                  <a:schemeClr val="tx1"/>
                </a:solidFill>
              </a:rPr>
              <a:t>- </a:t>
            </a:r>
            <a:r>
              <a:rPr lang="en-US" sz="1800" b="1" dirty="0" smtClean="0">
                <a:solidFill>
                  <a:schemeClr val="tx1"/>
                </a:solidFill>
              </a:rPr>
              <a:t>Rom</a:t>
            </a:r>
            <a:r>
              <a:rPr lang="ro-RO" sz="1800" b="1" dirty="0" smtClean="0">
                <a:solidFill>
                  <a:schemeClr val="tx1"/>
                </a:solidFill>
              </a:rPr>
              <a:t>â</a:t>
            </a:r>
            <a:r>
              <a:rPr lang="en-US" sz="1800" b="1" dirty="0" err="1" smtClean="0">
                <a:solidFill>
                  <a:schemeClr val="tx1"/>
                </a:solidFill>
              </a:rPr>
              <a:t>nia</a:t>
            </a:r>
            <a:endParaRPr lang="en-US" sz="1800" b="1" dirty="0">
              <a:solidFill>
                <a:schemeClr val="tx1"/>
              </a:solidFill>
            </a:endParaRPr>
          </a:p>
          <a:p>
            <a:r>
              <a:rPr lang="en-US" sz="1800" b="0" dirty="0" smtClean="0">
                <a:solidFill>
                  <a:schemeClr val="tx1"/>
                </a:solidFill>
                <a:hlinkClick r:id="rId3"/>
              </a:rPr>
              <a:t>rvlad@wwf.ro</a:t>
            </a:r>
            <a:r>
              <a:rPr lang="en-US" sz="1800" b="0" dirty="0" smtClean="0">
                <a:solidFill>
                  <a:schemeClr val="tx1"/>
                </a:solidFill>
              </a:rPr>
              <a:t> </a:t>
            </a:r>
            <a:endParaRPr lang="en-US" sz="1800" b="0" dirty="0">
              <a:solidFill>
                <a:schemeClr val="tx1"/>
              </a:solidFill>
            </a:endParaRPr>
          </a:p>
          <a:p>
            <a:endParaRPr lang="ro-RO" dirty="0"/>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12012" r="9958"/>
          <a:stretch/>
        </p:blipFill>
        <p:spPr>
          <a:xfrm>
            <a:off x="0" y="0"/>
            <a:ext cx="3505200" cy="6858000"/>
          </a:xfrm>
          <a:prstGeom prst="rect">
            <a:avLst/>
          </a:prstGeom>
        </p:spPr>
      </p:pic>
      <p:sp>
        <p:nvSpPr>
          <p:cNvPr id="7" name="Shape 18"/>
          <p:cNvSpPr txBox="1"/>
          <p:nvPr/>
        </p:nvSpPr>
        <p:spPr>
          <a:xfrm>
            <a:off x="48136" y="6697350"/>
            <a:ext cx="2190600" cy="160650"/>
          </a:xfrm>
          <a:prstGeom prst="rect">
            <a:avLst/>
          </a:prstGeom>
          <a:noFill/>
          <a:ln>
            <a:noFill/>
          </a:ln>
        </p:spPr>
        <p:txBody>
          <a:bodyPr lIns="68569" tIns="68569" rIns="68569" bIns="68569" anchor="ctr" anchorCtr="0">
            <a:noAutofit/>
          </a:bodyPr>
          <a:lstStyle/>
          <a:p>
            <a:pPr>
              <a:buClr>
                <a:schemeClr val="dk1"/>
              </a:buClr>
              <a:buSzPct val="110000"/>
            </a:pPr>
            <a:r>
              <a:rPr lang="en-US" sz="788" dirty="0">
                <a:solidFill>
                  <a:schemeClr val="bg1"/>
                </a:solidFill>
                <a:latin typeface="Arial" panose="020B0604020202020204" pitchFamily="34" charset="0"/>
                <a:cs typeface="Arial" panose="020B0604020202020204" pitchFamily="34" charset="0"/>
                <a:sym typeface="Open Sans"/>
              </a:rPr>
              <a:t>© </a:t>
            </a:r>
            <a:r>
              <a:rPr lang="en-US" sz="788" dirty="0" smtClean="0">
                <a:solidFill>
                  <a:schemeClr val="bg1"/>
                </a:solidFill>
                <a:latin typeface="Arial" panose="020B0604020202020204" pitchFamily="34" charset="0"/>
                <a:cs typeface="Arial" panose="020B0604020202020204" pitchFamily="34" charset="0"/>
                <a:sym typeface="Open Sans"/>
              </a:rPr>
              <a:t>Chi</a:t>
            </a:r>
            <a:r>
              <a:rPr lang="ro-RO" sz="788" dirty="0" smtClean="0">
                <a:solidFill>
                  <a:schemeClr val="bg1"/>
                </a:solidFill>
                <a:latin typeface="Arial" panose="020B0604020202020204" pitchFamily="34" charset="0"/>
                <a:cs typeface="Arial" panose="020B0604020202020204" pitchFamily="34" charset="0"/>
                <a:sym typeface="Open Sans"/>
              </a:rPr>
              <a:t>ș Timur / WWF</a:t>
            </a:r>
            <a:endParaRPr lang="en-US" sz="788" dirty="0">
              <a:solidFill>
                <a:schemeClr val="bg1"/>
              </a:solidFill>
              <a:latin typeface="Arial" panose="020B0604020202020204" pitchFamily="34" charset="0"/>
              <a:cs typeface="Arial" panose="020B0604020202020204" pitchFamily="34" charset="0"/>
              <a:sym typeface="Open Sans"/>
            </a:endParaRPr>
          </a:p>
        </p:txBody>
      </p:sp>
    </p:spTree>
    <p:extLst>
      <p:ext uri="{BB962C8B-B14F-4D97-AF65-F5344CB8AC3E}">
        <p14:creationId xmlns:p14="http://schemas.microsoft.com/office/powerpoint/2010/main" val="410768353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flipH="1">
            <a:off x="-1" y="0"/>
            <a:ext cx="8534401" cy="381000"/>
          </a:xfrm>
          <a:prstGeom prst="rect">
            <a:avLst/>
          </a:prstGeom>
          <a:solidFill>
            <a:schemeClr val="tx1">
              <a:lumMod val="95000"/>
              <a:lumOff val="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21" name="Picture 13" descr="master panda.jpg"/>
          <p:cNvPicPr>
            <a:picLocks noChangeAspect="1"/>
          </p:cNvPicPr>
          <p:nvPr/>
        </p:nvPicPr>
        <p:blipFill>
          <a:blip r:embed="rId3" cstate="print">
            <a:clrChange>
              <a:clrFrom>
                <a:srgbClr val="F1F1E7"/>
              </a:clrFrom>
              <a:clrTo>
                <a:srgbClr val="F1F1E7">
                  <a:alpha val="0"/>
                </a:srgbClr>
              </a:clrTo>
            </a:clrChange>
          </a:blip>
          <a:srcRect/>
          <a:stretch>
            <a:fillRect/>
          </a:stretch>
        </p:blipFill>
        <p:spPr bwMode="auto">
          <a:xfrm>
            <a:off x="8570272" y="-5435"/>
            <a:ext cx="282475" cy="448386"/>
          </a:xfrm>
          <a:prstGeom prst="rect">
            <a:avLst/>
          </a:prstGeom>
          <a:noFill/>
          <a:ln w="9525">
            <a:noFill/>
            <a:miter lim="800000"/>
            <a:headEnd/>
            <a:tailEnd/>
          </a:ln>
        </p:spPr>
      </p:pic>
      <p:sp>
        <p:nvSpPr>
          <p:cNvPr id="24" name="TextBox 23"/>
          <p:cNvSpPr txBox="1"/>
          <p:nvPr/>
        </p:nvSpPr>
        <p:spPr>
          <a:xfrm>
            <a:off x="3817763" y="688171"/>
            <a:ext cx="4647711" cy="369332"/>
          </a:xfrm>
          <a:prstGeom prst="rect">
            <a:avLst/>
          </a:prstGeom>
          <a:noFill/>
        </p:spPr>
        <p:txBody>
          <a:bodyPr wrap="square" rtlCol="0">
            <a:spAutoFit/>
          </a:bodyPr>
          <a:lstStyle/>
          <a:p>
            <a:r>
              <a:rPr lang="en-US" b="1" dirty="0" smtClean="0"/>
              <a:t>Definition</a:t>
            </a:r>
            <a:endParaRPr lang="en-US" b="1" dirty="0"/>
          </a:p>
        </p:txBody>
      </p:sp>
      <p:sp>
        <p:nvSpPr>
          <p:cNvPr id="6" name="Rectangle 5"/>
          <p:cNvSpPr/>
          <p:nvPr/>
        </p:nvSpPr>
        <p:spPr>
          <a:xfrm flipH="1">
            <a:off x="8900730" y="-1202"/>
            <a:ext cx="243269" cy="381000"/>
          </a:xfrm>
          <a:prstGeom prst="rect">
            <a:avLst/>
          </a:prstGeom>
          <a:solidFill>
            <a:schemeClr val="tx1">
              <a:lumMod val="95000"/>
              <a:lumOff val="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Rectangle 1"/>
          <p:cNvSpPr/>
          <p:nvPr/>
        </p:nvSpPr>
        <p:spPr>
          <a:xfrm>
            <a:off x="76200" y="50326"/>
            <a:ext cx="8229600" cy="279797"/>
          </a:xfrm>
          <a:prstGeom prst="rect">
            <a:avLst/>
          </a:prstGeom>
        </p:spPr>
        <p:txBody>
          <a:bodyPr wrap="square">
            <a:spAutoFit/>
          </a:bodyPr>
          <a:lstStyle/>
          <a:p>
            <a:r>
              <a:rPr lang="en-US" sz="1400" dirty="0">
                <a:solidFill>
                  <a:schemeClr val="bg1"/>
                </a:solidFill>
              </a:rPr>
              <a:t>National specific procedures to ensure Old Growth Forest protection - challenges &amp; achievements way forward</a:t>
            </a:r>
          </a:p>
        </p:txBody>
      </p:sp>
      <p:sp>
        <p:nvSpPr>
          <p:cNvPr id="9" name="TextBox 8"/>
          <p:cNvSpPr txBox="1"/>
          <p:nvPr/>
        </p:nvSpPr>
        <p:spPr>
          <a:xfrm>
            <a:off x="4197466" y="998636"/>
            <a:ext cx="4647711" cy="601564"/>
          </a:xfrm>
          <a:prstGeom prst="rect">
            <a:avLst/>
          </a:prstGeom>
          <a:noFill/>
        </p:spPr>
        <p:txBody>
          <a:bodyPr wrap="square" rtlCol="0">
            <a:spAutoFit/>
          </a:bodyPr>
          <a:lstStyle/>
          <a:p>
            <a:pPr marL="200025" indent="-200025">
              <a:spcBef>
                <a:spcPts val="300"/>
              </a:spcBef>
              <a:spcAft>
                <a:spcPts val="300"/>
              </a:spcAft>
              <a:buClr>
                <a:srgbClr val="19A44A"/>
              </a:buClr>
              <a:buSzPct val="100000"/>
              <a:buFont typeface="Arial" panose="020B0604020202020204" pitchFamily="34" charset="0"/>
              <a:buChar char="•"/>
            </a:pPr>
            <a:r>
              <a:rPr lang="en-US" sz="1600" dirty="0">
                <a:solidFill>
                  <a:schemeClr val="accent1">
                    <a:lumMod val="75000"/>
                  </a:schemeClr>
                </a:solidFill>
              </a:rPr>
              <a:t>Virgin forest</a:t>
            </a:r>
          </a:p>
          <a:p>
            <a:pPr marL="200025" indent="-200025">
              <a:spcBef>
                <a:spcPts val="300"/>
              </a:spcBef>
              <a:spcAft>
                <a:spcPts val="300"/>
              </a:spcAft>
              <a:buClr>
                <a:srgbClr val="19A44A"/>
              </a:buClr>
              <a:buSzPct val="100000"/>
              <a:buFont typeface="Arial" panose="020B0604020202020204" pitchFamily="34" charset="0"/>
              <a:buChar char="•"/>
            </a:pPr>
            <a:r>
              <a:rPr lang="en-US" sz="1600" dirty="0" err="1">
                <a:solidFill>
                  <a:schemeClr val="accent1">
                    <a:lumMod val="75000"/>
                  </a:schemeClr>
                </a:solidFill>
              </a:rPr>
              <a:t>Cvasi</a:t>
            </a:r>
            <a:r>
              <a:rPr lang="en-US" sz="1600" dirty="0">
                <a:solidFill>
                  <a:schemeClr val="accent1">
                    <a:lumMod val="75000"/>
                  </a:schemeClr>
                </a:solidFill>
              </a:rPr>
              <a:t>-virgin forest</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5045467"/>
            <a:ext cx="9143999" cy="1811478"/>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3802" y="633614"/>
            <a:ext cx="3762398" cy="3919033"/>
          </a:xfrm>
          <a:prstGeom prst="rect">
            <a:avLst/>
          </a:prstGeom>
        </p:spPr>
      </p:pic>
      <p:sp>
        <p:nvSpPr>
          <p:cNvPr id="14" name="TextBox 13"/>
          <p:cNvSpPr txBox="1"/>
          <p:nvPr/>
        </p:nvSpPr>
        <p:spPr>
          <a:xfrm>
            <a:off x="3823944" y="1752600"/>
            <a:ext cx="5215258" cy="369332"/>
          </a:xfrm>
          <a:prstGeom prst="rect">
            <a:avLst/>
          </a:prstGeom>
          <a:noFill/>
        </p:spPr>
        <p:txBody>
          <a:bodyPr wrap="square" rtlCol="0">
            <a:spAutoFit/>
          </a:bodyPr>
          <a:lstStyle/>
          <a:p>
            <a:r>
              <a:rPr lang="en-US" b="1" dirty="0"/>
              <a:t>Criteria &amp; indicators for their rapid assessment:</a:t>
            </a:r>
          </a:p>
        </p:txBody>
      </p:sp>
      <p:sp>
        <p:nvSpPr>
          <p:cNvPr id="15" name="TextBox 14"/>
          <p:cNvSpPr txBox="1"/>
          <p:nvPr/>
        </p:nvSpPr>
        <p:spPr>
          <a:xfrm>
            <a:off x="4191473" y="2449620"/>
            <a:ext cx="4604459" cy="1631216"/>
          </a:xfrm>
          <a:prstGeom prst="rect">
            <a:avLst/>
          </a:prstGeom>
          <a:noFill/>
        </p:spPr>
        <p:txBody>
          <a:bodyPr wrap="square" rtlCol="0">
            <a:spAutoFit/>
          </a:bodyPr>
          <a:lstStyle/>
          <a:p>
            <a:pPr marL="200025" indent="-200025">
              <a:spcBef>
                <a:spcPts val="300"/>
              </a:spcBef>
              <a:spcAft>
                <a:spcPts val="300"/>
              </a:spcAft>
              <a:buClr>
                <a:srgbClr val="19A44A"/>
              </a:buClr>
              <a:buSzPct val="100000"/>
              <a:buFont typeface="Arial" panose="020B0604020202020204" pitchFamily="34" charset="0"/>
              <a:buChar char="•"/>
            </a:pPr>
            <a:r>
              <a:rPr lang="en-US" sz="1600" dirty="0">
                <a:solidFill>
                  <a:schemeClr val="accent1">
                    <a:lumMod val="75000"/>
                  </a:schemeClr>
                </a:solidFill>
              </a:rPr>
              <a:t>Species composition; </a:t>
            </a:r>
          </a:p>
          <a:p>
            <a:pPr marL="200025" indent="-200025">
              <a:spcBef>
                <a:spcPts val="300"/>
              </a:spcBef>
              <a:spcAft>
                <a:spcPts val="300"/>
              </a:spcAft>
              <a:buClr>
                <a:srgbClr val="19A44A"/>
              </a:buClr>
              <a:buSzPct val="100000"/>
              <a:buFont typeface="Arial" panose="020B0604020202020204" pitchFamily="34" charset="0"/>
              <a:buChar char="•"/>
            </a:pPr>
            <a:r>
              <a:rPr lang="en-US" sz="1600" dirty="0">
                <a:solidFill>
                  <a:schemeClr val="accent1">
                    <a:lumMod val="75000"/>
                  </a:schemeClr>
                </a:solidFill>
              </a:rPr>
              <a:t>Structure; </a:t>
            </a:r>
          </a:p>
          <a:p>
            <a:pPr marL="200025" indent="-200025">
              <a:spcBef>
                <a:spcPts val="300"/>
              </a:spcBef>
              <a:spcAft>
                <a:spcPts val="300"/>
              </a:spcAft>
              <a:buClr>
                <a:srgbClr val="19A44A"/>
              </a:buClr>
              <a:buSzPct val="100000"/>
              <a:buFont typeface="Arial" panose="020B0604020202020204" pitchFamily="34" charset="0"/>
              <a:buChar char="•"/>
            </a:pPr>
            <a:r>
              <a:rPr lang="en-US" sz="1600" dirty="0">
                <a:solidFill>
                  <a:schemeClr val="accent1">
                    <a:lumMod val="75000"/>
                  </a:schemeClr>
                </a:solidFill>
              </a:rPr>
              <a:t>Ages; </a:t>
            </a:r>
          </a:p>
          <a:p>
            <a:pPr marL="200025" indent="-200025">
              <a:spcBef>
                <a:spcPts val="300"/>
              </a:spcBef>
              <a:spcAft>
                <a:spcPts val="300"/>
              </a:spcAft>
              <a:buClr>
                <a:srgbClr val="19A44A"/>
              </a:buClr>
              <a:buSzPct val="100000"/>
              <a:buFont typeface="Arial" panose="020B0604020202020204" pitchFamily="34" charset="0"/>
              <a:buChar char="•"/>
            </a:pPr>
            <a:r>
              <a:rPr lang="en-US" sz="1600" dirty="0">
                <a:solidFill>
                  <a:schemeClr val="accent1">
                    <a:lumMod val="75000"/>
                  </a:schemeClr>
                </a:solidFill>
              </a:rPr>
              <a:t>Deadwood; </a:t>
            </a:r>
          </a:p>
          <a:p>
            <a:pPr marL="200025" indent="-200025">
              <a:spcBef>
                <a:spcPts val="300"/>
              </a:spcBef>
              <a:spcAft>
                <a:spcPts val="300"/>
              </a:spcAft>
              <a:buClr>
                <a:srgbClr val="19A44A"/>
              </a:buClr>
              <a:buSzPct val="100000"/>
              <a:buFont typeface="Arial" panose="020B0604020202020204" pitchFamily="34" charset="0"/>
              <a:buChar char="•"/>
            </a:pPr>
            <a:r>
              <a:rPr lang="en-US" sz="1600" dirty="0">
                <a:solidFill>
                  <a:schemeClr val="accent1">
                    <a:lumMod val="75000"/>
                  </a:schemeClr>
                </a:solidFill>
              </a:rPr>
              <a:t>Quantifying “insignificant” human influence. </a:t>
            </a:r>
          </a:p>
        </p:txBody>
      </p:sp>
      <p:sp>
        <p:nvSpPr>
          <p:cNvPr id="13" name="TextBox 12"/>
          <p:cNvSpPr txBox="1"/>
          <p:nvPr/>
        </p:nvSpPr>
        <p:spPr>
          <a:xfrm>
            <a:off x="3886200" y="4114800"/>
            <a:ext cx="3576787" cy="369332"/>
          </a:xfrm>
          <a:prstGeom prst="rect">
            <a:avLst/>
          </a:prstGeom>
          <a:noFill/>
        </p:spPr>
        <p:txBody>
          <a:bodyPr wrap="square" rtlCol="0">
            <a:spAutoFit/>
          </a:bodyPr>
          <a:lstStyle/>
          <a:p>
            <a:r>
              <a:rPr lang="en-US" dirty="0"/>
              <a:t>Criterion Area &amp; Delimitation</a:t>
            </a:r>
          </a:p>
        </p:txBody>
      </p:sp>
      <p:sp>
        <p:nvSpPr>
          <p:cNvPr id="17" name="TextBox 16"/>
          <p:cNvSpPr txBox="1"/>
          <p:nvPr/>
        </p:nvSpPr>
        <p:spPr>
          <a:xfrm>
            <a:off x="4191472" y="4484132"/>
            <a:ext cx="4604459" cy="984885"/>
          </a:xfrm>
          <a:prstGeom prst="rect">
            <a:avLst/>
          </a:prstGeom>
          <a:noFill/>
        </p:spPr>
        <p:txBody>
          <a:bodyPr wrap="square" rtlCol="0">
            <a:spAutoFit/>
          </a:bodyPr>
          <a:lstStyle/>
          <a:p>
            <a:pPr marL="200025" indent="-200025">
              <a:spcBef>
                <a:spcPts val="300"/>
              </a:spcBef>
              <a:spcAft>
                <a:spcPts val="300"/>
              </a:spcAft>
              <a:buClr>
                <a:srgbClr val="19A44A"/>
              </a:buClr>
              <a:buSzPct val="100000"/>
              <a:buFont typeface="Arial" panose="020B0604020202020204" pitchFamily="34" charset="0"/>
              <a:buChar char="•"/>
            </a:pPr>
            <a:r>
              <a:rPr lang="en-US" sz="1600" dirty="0">
                <a:solidFill>
                  <a:schemeClr val="accent1">
                    <a:lumMod val="75000"/>
                  </a:schemeClr>
                </a:solidFill>
              </a:rPr>
              <a:t>Area of forest plot stand; </a:t>
            </a:r>
          </a:p>
          <a:p>
            <a:pPr marL="200025" indent="-200025">
              <a:spcBef>
                <a:spcPts val="300"/>
              </a:spcBef>
              <a:spcAft>
                <a:spcPts val="300"/>
              </a:spcAft>
              <a:buClr>
                <a:srgbClr val="19A44A"/>
              </a:buClr>
              <a:buSzPct val="100000"/>
              <a:buFont typeface="Arial" panose="020B0604020202020204" pitchFamily="34" charset="0"/>
              <a:buChar char="•"/>
            </a:pPr>
            <a:r>
              <a:rPr lang="en-US" sz="1600" dirty="0">
                <a:solidFill>
                  <a:schemeClr val="accent1">
                    <a:lumMod val="75000"/>
                  </a:schemeClr>
                </a:solidFill>
              </a:rPr>
              <a:t>Shape of forest plot stand and soil; </a:t>
            </a:r>
          </a:p>
          <a:p>
            <a:pPr marL="200025" indent="-200025">
              <a:spcBef>
                <a:spcPts val="300"/>
              </a:spcBef>
              <a:spcAft>
                <a:spcPts val="300"/>
              </a:spcAft>
              <a:buClr>
                <a:srgbClr val="19A44A"/>
              </a:buClr>
              <a:buSzPct val="100000"/>
              <a:buFont typeface="Arial" panose="020B0604020202020204" pitchFamily="34" charset="0"/>
              <a:buChar char="•"/>
            </a:pPr>
            <a:r>
              <a:rPr lang="en-US" sz="1600" dirty="0">
                <a:solidFill>
                  <a:schemeClr val="accent1">
                    <a:lumMod val="75000"/>
                  </a:schemeClr>
                </a:solidFill>
              </a:rPr>
              <a:t>Surrounding boundaries </a:t>
            </a:r>
          </a:p>
        </p:txBody>
      </p:sp>
      <p:sp>
        <p:nvSpPr>
          <p:cNvPr id="18" name="TextBox 17"/>
          <p:cNvSpPr txBox="1"/>
          <p:nvPr/>
        </p:nvSpPr>
        <p:spPr>
          <a:xfrm>
            <a:off x="3817763" y="2080288"/>
            <a:ext cx="4574530" cy="369332"/>
          </a:xfrm>
          <a:prstGeom prst="rect">
            <a:avLst/>
          </a:prstGeom>
          <a:noFill/>
        </p:spPr>
        <p:txBody>
          <a:bodyPr wrap="square" rtlCol="0">
            <a:spAutoFit/>
          </a:bodyPr>
          <a:lstStyle/>
          <a:p>
            <a:r>
              <a:rPr lang="en-US" dirty="0"/>
              <a:t>Criterion </a:t>
            </a:r>
            <a:r>
              <a:rPr lang="en-US" dirty="0" smtClean="0"/>
              <a:t>Naturalness: </a:t>
            </a:r>
            <a:endParaRPr lang="en-US" dirty="0"/>
          </a:p>
        </p:txBody>
      </p:sp>
    </p:spTree>
    <p:extLst>
      <p:ext uri="{BB962C8B-B14F-4D97-AF65-F5344CB8AC3E}">
        <p14:creationId xmlns:p14="http://schemas.microsoft.com/office/powerpoint/2010/main" val="34526062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flipH="1">
            <a:off x="-1" y="0"/>
            <a:ext cx="8534401" cy="381000"/>
          </a:xfrm>
          <a:prstGeom prst="rect">
            <a:avLst/>
          </a:prstGeom>
          <a:solidFill>
            <a:schemeClr val="tx1">
              <a:lumMod val="95000"/>
              <a:lumOff val="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21" name="Picture 13" descr="master panda.jpg"/>
          <p:cNvPicPr>
            <a:picLocks noChangeAspect="1"/>
          </p:cNvPicPr>
          <p:nvPr/>
        </p:nvPicPr>
        <p:blipFill>
          <a:blip r:embed="rId3" cstate="print">
            <a:clrChange>
              <a:clrFrom>
                <a:srgbClr val="F1F1E7"/>
              </a:clrFrom>
              <a:clrTo>
                <a:srgbClr val="F1F1E7">
                  <a:alpha val="0"/>
                </a:srgbClr>
              </a:clrTo>
            </a:clrChange>
          </a:blip>
          <a:srcRect/>
          <a:stretch>
            <a:fillRect/>
          </a:stretch>
        </p:blipFill>
        <p:spPr bwMode="auto">
          <a:xfrm>
            <a:off x="8570272" y="-5435"/>
            <a:ext cx="282475" cy="448386"/>
          </a:xfrm>
          <a:prstGeom prst="rect">
            <a:avLst/>
          </a:prstGeom>
          <a:noFill/>
          <a:ln w="9525">
            <a:noFill/>
            <a:miter lim="800000"/>
            <a:headEnd/>
            <a:tailEnd/>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26" y="2608897"/>
            <a:ext cx="8979830" cy="2406287"/>
          </a:xfrm>
          <a:prstGeom prst="rect">
            <a:avLst/>
          </a:prstGeom>
        </p:spPr>
      </p:pic>
      <p:sp>
        <p:nvSpPr>
          <p:cNvPr id="24" name="TextBox 23"/>
          <p:cNvSpPr txBox="1"/>
          <p:nvPr/>
        </p:nvSpPr>
        <p:spPr>
          <a:xfrm>
            <a:off x="1881520" y="1171783"/>
            <a:ext cx="5105400" cy="646331"/>
          </a:xfrm>
          <a:prstGeom prst="rect">
            <a:avLst/>
          </a:prstGeom>
          <a:noFill/>
        </p:spPr>
        <p:txBody>
          <a:bodyPr wrap="square" rtlCol="0">
            <a:spAutoFit/>
          </a:bodyPr>
          <a:lstStyle/>
          <a:p>
            <a:pPr algn="ctr"/>
            <a:r>
              <a:rPr lang="en-US" sz="3600" b="1" dirty="0" smtClean="0">
                <a:solidFill>
                  <a:schemeClr val="accent5"/>
                </a:solidFill>
              </a:rPr>
              <a:t>Overview</a:t>
            </a:r>
            <a:endParaRPr lang="en-US" sz="3600" dirty="0">
              <a:solidFill>
                <a:schemeClr val="accent5"/>
              </a:solidFill>
              <a:effectLst/>
            </a:endParaRPr>
          </a:p>
        </p:txBody>
      </p:sp>
      <p:sp>
        <p:nvSpPr>
          <p:cNvPr id="6" name="Rectangle 5"/>
          <p:cNvSpPr/>
          <p:nvPr/>
        </p:nvSpPr>
        <p:spPr>
          <a:xfrm flipH="1">
            <a:off x="8900730" y="-1202"/>
            <a:ext cx="243269" cy="381000"/>
          </a:xfrm>
          <a:prstGeom prst="rect">
            <a:avLst/>
          </a:prstGeom>
          <a:solidFill>
            <a:schemeClr val="tx1">
              <a:lumMod val="95000"/>
              <a:lumOff val="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Rectangle 1"/>
          <p:cNvSpPr/>
          <p:nvPr/>
        </p:nvSpPr>
        <p:spPr>
          <a:xfrm>
            <a:off x="76200" y="50326"/>
            <a:ext cx="8229600" cy="279797"/>
          </a:xfrm>
          <a:prstGeom prst="rect">
            <a:avLst/>
          </a:prstGeom>
        </p:spPr>
        <p:txBody>
          <a:bodyPr wrap="square">
            <a:spAutoFit/>
          </a:bodyPr>
          <a:lstStyle/>
          <a:p>
            <a:r>
              <a:rPr lang="en-US" sz="1400" dirty="0">
                <a:solidFill>
                  <a:schemeClr val="bg1"/>
                </a:solidFill>
              </a:rPr>
              <a:t>National specific procedures to ensure Old Growth Forest protection - challenges &amp; achievements way forward</a:t>
            </a:r>
          </a:p>
        </p:txBody>
      </p:sp>
    </p:spTree>
    <p:extLst>
      <p:ext uri="{BB962C8B-B14F-4D97-AF65-F5344CB8AC3E}">
        <p14:creationId xmlns:p14="http://schemas.microsoft.com/office/powerpoint/2010/main" val="268391633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1444" y="481486"/>
            <a:ext cx="1409757" cy="1114032"/>
          </a:xfrm>
          <a:prstGeom prst="rect">
            <a:avLst/>
          </a:prstGeom>
        </p:spPr>
      </p:pic>
      <p:sp>
        <p:nvSpPr>
          <p:cNvPr id="22" name="TextBox 21"/>
          <p:cNvSpPr txBox="1"/>
          <p:nvPr/>
        </p:nvSpPr>
        <p:spPr>
          <a:xfrm>
            <a:off x="304491" y="1839526"/>
            <a:ext cx="7543802" cy="1954381"/>
          </a:xfrm>
          <a:prstGeom prst="rect">
            <a:avLst/>
          </a:prstGeom>
          <a:noFill/>
        </p:spPr>
        <p:txBody>
          <a:bodyPr wrap="square" rtlCol="0">
            <a:spAutoFit/>
          </a:bodyPr>
          <a:lstStyle/>
          <a:p>
            <a:pPr marL="285750" indent="-285750">
              <a:spcBef>
                <a:spcPts val="300"/>
              </a:spcBef>
              <a:spcAft>
                <a:spcPts val="300"/>
              </a:spcAft>
              <a:buClr>
                <a:srgbClr val="19A44A"/>
              </a:buClr>
              <a:buSzPct val="150000"/>
              <a:buBlip>
                <a:blip r:embed="rId4"/>
              </a:buBlip>
            </a:pPr>
            <a:r>
              <a:rPr lang="en-US" sz="1600" dirty="0" smtClean="0">
                <a:solidFill>
                  <a:schemeClr val="accent1">
                    <a:lumMod val="75000"/>
                  </a:schemeClr>
                </a:solidFill>
              </a:rPr>
              <a:t>the </a:t>
            </a:r>
            <a:r>
              <a:rPr lang="en-US" sz="1600" dirty="0">
                <a:solidFill>
                  <a:schemeClr val="accent1">
                    <a:lumMod val="75000"/>
                  </a:schemeClr>
                </a:solidFill>
              </a:rPr>
              <a:t>academic environment draws attention to their importance</a:t>
            </a:r>
          </a:p>
          <a:p>
            <a:pPr marL="285750" indent="-285750">
              <a:spcBef>
                <a:spcPts val="300"/>
              </a:spcBef>
              <a:spcAft>
                <a:spcPts val="300"/>
              </a:spcAft>
              <a:buClr>
                <a:srgbClr val="19A44A"/>
              </a:buClr>
              <a:buSzPct val="150000"/>
              <a:buBlip>
                <a:blip r:embed="rId4"/>
              </a:buBlip>
            </a:pPr>
            <a:r>
              <a:rPr lang="en-US" sz="1600" dirty="0" smtClean="0">
                <a:solidFill>
                  <a:schemeClr val="accent1">
                    <a:lumMod val="75000"/>
                  </a:schemeClr>
                </a:solidFill>
              </a:rPr>
              <a:t>formal </a:t>
            </a:r>
            <a:r>
              <a:rPr lang="en-US" sz="1600" dirty="0">
                <a:solidFill>
                  <a:schemeClr val="accent1">
                    <a:lumMod val="75000"/>
                  </a:schemeClr>
                </a:solidFill>
              </a:rPr>
              <a:t>recognition of OGF importance</a:t>
            </a:r>
          </a:p>
          <a:p>
            <a:pPr marL="285750" indent="-285750">
              <a:spcBef>
                <a:spcPts val="300"/>
              </a:spcBef>
              <a:spcAft>
                <a:spcPts val="300"/>
              </a:spcAft>
              <a:buClr>
                <a:srgbClr val="19A44A"/>
              </a:buClr>
              <a:buSzPct val="150000"/>
              <a:buBlip>
                <a:blip r:embed="rId4"/>
              </a:buBlip>
            </a:pPr>
            <a:r>
              <a:rPr lang="en-US" sz="1600" dirty="0" smtClean="0">
                <a:solidFill>
                  <a:schemeClr val="accent1">
                    <a:lumMod val="75000"/>
                  </a:schemeClr>
                </a:solidFill>
              </a:rPr>
              <a:t>functional </a:t>
            </a:r>
            <a:r>
              <a:rPr lang="en-US" sz="1600" dirty="0">
                <a:solidFill>
                  <a:schemeClr val="accent1">
                    <a:lumMod val="75000"/>
                  </a:schemeClr>
                </a:solidFill>
              </a:rPr>
              <a:t>category 1-5J</a:t>
            </a:r>
          </a:p>
          <a:p>
            <a:pPr>
              <a:spcBef>
                <a:spcPts val="300"/>
              </a:spcBef>
              <a:spcAft>
                <a:spcPts val="300"/>
              </a:spcAft>
            </a:pPr>
            <a:endParaRPr lang="en-US" sz="1600" b="1" dirty="0">
              <a:solidFill>
                <a:schemeClr val="accent1">
                  <a:lumMod val="75000"/>
                </a:schemeClr>
              </a:solidFill>
            </a:endParaRPr>
          </a:p>
          <a:p>
            <a:pPr marL="285750" indent="-285750">
              <a:spcBef>
                <a:spcPts val="300"/>
              </a:spcBef>
              <a:spcAft>
                <a:spcPts val="300"/>
              </a:spcAft>
              <a:buSzPct val="150000"/>
              <a:buBlip>
                <a:blip r:embed="rId5"/>
              </a:buBlip>
            </a:pPr>
            <a:r>
              <a:rPr lang="en-US" sz="1600" dirty="0">
                <a:solidFill>
                  <a:schemeClr val="accent1">
                    <a:lumMod val="75000"/>
                  </a:schemeClr>
                </a:solidFill>
              </a:rPr>
              <a:t>no clear identification criteria</a:t>
            </a:r>
          </a:p>
          <a:p>
            <a:pPr marL="285750" indent="-285750">
              <a:spcBef>
                <a:spcPts val="300"/>
              </a:spcBef>
              <a:spcAft>
                <a:spcPts val="300"/>
              </a:spcAft>
              <a:buSzPct val="150000"/>
              <a:buBlip>
                <a:blip r:embed="rId5"/>
              </a:buBlip>
            </a:pPr>
            <a:r>
              <a:rPr lang="en-US" sz="1600" dirty="0">
                <a:solidFill>
                  <a:schemeClr val="accent1">
                    <a:lumMod val="75000"/>
                  </a:schemeClr>
                </a:solidFill>
              </a:rPr>
              <a:t>no strict protection </a:t>
            </a:r>
            <a:r>
              <a:rPr lang="en-US" sz="1600" dirty="0" smtClean="0">
                <a:solidFill>
                  <a:schemeClr val="accent1">
                    <a:lumMod val="75000"/>
                  </a:schemeClr>
                </a:solidFill>
              </a:rPr>
              <a:t>regime</a:t>
            </a:r>
            <a:endParaRPr lang="en-US" sz="1600" dirty="0">
              <a:solidFill>
                <a:schemeClr val="accent1">
                  <a:lumMod val="75000"/>
                </a:schemeClr>
              </a:solidFill>
              <a:effectLst/>
            </a:endParaRPr>
          </a:p>
        </p:txBody>
      </p:sp>
      <p:sp>
        <p:nvSpPr>
          <p:cNvPr id="9" name="TextBox 8"/>
          <p:cNvSpPr txBox="1"/>
          <p:nvPr/>
        </p:nvSpPr>
        <p:spPr>
          <a:xfrm>
            <a:off x="1881520" y="589002"/>
            <a:ext cx="5105400" cy="553998"/>
          </a:xfrm>
          <a:prstGeom prst="rect">
            <a:avLst/>
          </a:prstGeom>
          <a:noFill/>
        </p:spPr>
        <p:txBody>
          <a:bodyPr wrap="square" rtlCol="0">
            <a:spAutoFit/>
          </a:bodyPr>
          <a:lstStyle/>
          <a:p>
            <a:r>
              <a:rPr lang="en-US" sz="3000" b="1" dirty="0" smtClean="0">
                <a:solidFill>
                  <a:schemeClr val="accent5"/>
                </a:solidFill>
              </a:rPr>
              <a:t>Forestry Norms</a:t>
            </a:r>
            <a:endParaRPr lang="en-US" sz="3000" dirty="0">
              <a:solidFill>
                <a:schemeClr val="accent5"/>
              </a:solidFill>
              <a:effectLst/>
            </a:endParaRPr>
          </a:p>
        </p:txBody>
      </p:sp>
      <p:sp>
        <p:nvSpPr>
          <p:cNvPr id="10" name="TextBox 9"/>
          <p:cNvSpPr txBox="1"/>
          <p:nvPr/>
        </p:nvSpPr>
        <p:spPr>
          <a:xfrm>
            <a:off x="1881518" y="1066800"/>
            <a:ext cx="5105400" cy="400110"/>
          </a:xfrm>
          <a:prstGeom prst="rect">
            <a:avLst/>
          </a:prstGeom>
          <a:noFill/>
        </p:spPr>
        <p:txBody>
          <a:bodyPr wrap="square" rtlCol="0">
            <a:spAutoFit/>
          </a:bodyPr>
          <a:lstStyle/>
          <a:p>
            <a:r>
              <a:rPr lang="en-US" sz="2000" dirty="0" smtClean="0"/>
              <a:t>1986</a:t>
            </a:r>
            <a:endParaRPr lang="en-US" sz="2000" dirty="0">
              <a:effectLst/>
            </a:endParaRPr>
          </a:p>
        </p:txBody>
      </p:sp>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2000" y="4172199"/>
            <a:ext cx="7675858" cy="2683277"/>
          </a:xfrm>
          <a:prstGeom prst="rect">
            <a:avLst/>
          </a:prstGeom>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28196" y="655678"/>
            <a:ext cx="2163722" cy="2163722"/>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73863495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476250"/>
            <a:ext cx="1308263" cy="1477435"/>
          </a:xfrm>
          <a:prstGeom prst="rect">
            <a:avLst/>
          </a:prstGeom>
        </p:spPr>
      </p:pic>
      <p:sp>
        <p:nvSpPr>
          <p:cNvPr id="22" name="TextBox 21"/>
          <p:cNvSpPr txBox="1"/>
          <p:nvPr/>
        </p:nvSpPr>
        <p:spPr>
          <a:xfrm>
            <a:off x="304490" y="2097697"/>
            <a:ext cx="8534709" cy="1954381"/>
          </a:xfrm>
          <a:prstGeom prst="rect">
            <a:avLst/>
          </a:prstGeom>
          <a:noFill/>
        </p:spPr>
        <p:txBody>
          <a:bodyPr wrap="square" rtlCol="0">
            <a:spAutoFit/>
          </a:bodyPr>
          <a:lstStyle/>
          <a:p>
            <a:pPr marL="285750" indent="-285750">
              <a:spcBef>
                <a:spcPts val="300"/>
              </a:spcBef>
              <a:spcAft>
                <a:spcPts val="300"/>
              </a:spcAft>
              <a:buClr>
                <a:srgbClr val="19A44A"/>
              </a:buClr>
              <a:buSzPct val="150000"/>
              <a:buBlip>
                <a:blip r:embed="rId4"/>
              </a:buBlip>
            </a:pPr>
            <a:r>
              <a:rPr lang="en-US" sz="1600" dirty="0" smtClean="0">
                <a:solidFill>
                  <a:schemeClr val="accent1">
                    <a:lumMod val="75000"/>
                  </a:schemeClr>
                </a:solidFill>
              </a:rPr>
              <a:t>same </a:t>
            </a:r>
            <a:r>
              <a:rPr lang="en-US" sz="1600" dirty="0">
                <a:solidFill>
                  <a:schemeClr val="accent1">
                    <a:lumMod val="75000"/>
                  </a:schemeClr>
                </a:solidFill>
              </a:rPr>
              <a:t>functional system;</a:t>
            </a:r>
          </a:p>
          <a:p>
            <a:pPr marL="285750" indent="-285750">
              <a:spcBef>
                <a:spcPts val="300"/>
              </a:spcBef>
              <a:spcAft>
                <a:spcPts val="300"/>
              </a:spcAft>
              <a:buClr>
                <a:srgbClr val="19A44A"/>
              </a:buClr>
              <a:buSzPct val="150000"/>
              <a:buBlip>
                <a:blip r:embed="rId4"/>
              </a:buBlip>
            </a:pPr>
            <a:r>
              <a:rPr lang="en-US" sz="1600" dirty="0">
                <a:solidFill>
                  <a:schemeClr val="accent1">
                    <a:lumMod val="75000"/>
                  </a:schemeClr>
                </a:solidFill>
              </a:rPr>
              <a:t>thousands of hectares are already preserved</a:t>
            </a:r>
          </a:p>
          <a:p>
            <a:pPr marL="285750" indent="-285750">
              <a:spcBef>
                <a:spcPts val="300"/>
              </a:spcBef>
              <a:spcAft>
                <a:spcPts val="300"/>
              </a:spcAft>
              <a:buClr>
                <a:srgbClr val="19A44A"/>
              </a:buClr>
              <a:buSzPct val="150000"/>
              <a:buBlip>
                <a:blip r:embed="rId4"/>
              </a:buBlip>
            </a:pPr>
            <a:r>
              <a:rPr lang="en-US" sz="1600" dirty="0">
                <a:solidFill>
                  <a:schemeClr val="accent1">
                    <a:lumMod val="75000"/>
                  </a:schemeClr>
                </a:solidFill>
              </a:rPr>
              <a:t>the academic environment draws attention to the importance </a:t>
            </a:r>
            <a:endParaRPr lang="en-US" sz="1600" i="1" dirty="0" smtClean="0">
              <a:solidFill>
                <a:schemeClr val="accent1">
                  <a:lumMod val="75000"/>
                </a:schemeClr>
              </a:solidFill>
            </a:endParaRPr>
          </a:p>
          <a:p>
            <a:pPr>
              <a:spcBef>
                <a:spcPts val="300"/>
              </a:spcBef>
              <a:spcAft>
                <a:spcPts val="300"/>
              </a:spcAft>
            </a:pPr>
            <a:endParaRPr lang="en-US" sz="1600" b="1" dirty="0">
              <a:solidFill>
                <a:schemeClr val="accent1">
                  <a:lumMod val="75000"/>
                </a:schemeClr>
              </a:solidFill>
            </a:endParaRPr>
          </a:p>
          <a:p>
            <a:pPr marL="285750" indent="-285750">
              <a:spcBef>
                <a:spcPts val="300"/>
              </a:spcBef>
              <a:spcAft>
                <a:spcPts val="300"/>
              </a:spcAft>
              <a:buSzPct val="150000"/>
              <a:buBlip>
                <a:blip r:embed="rId5"/>
              </a:buBlip>
            </a:pPr>
            <a:r>
              <a:rPr lang="en-US" sz="1600" dirty="0">
                <a:solidFill>
                  <a:schemeClr val="accent1">
                    <a:lumMod val="75000"/>
                  </a:schemeClr>
                </a:solidFill>
              </a:rPr>
              <a:t>still no clear identification criteria</a:t>
            </a:r>
          </a:p>
          <a:p>
            <a:pPr marL="285750" indent="-285750">
              <a:spcBef>
                <a:spcPts val="300"/>
              </a:spcBef>
              <a:spcAft>
                <a:spcPts val="300"/>
              </a:spcAft>
              <a:buSzPct val="150000"/>
              <a:buBlip>
                <a:blip r:embed="rId5"/>
              </a:buBlip>
            </a:pPr>
            <a:r>
              <a:rPr lang="en-US" sz="1600" dirty="0">
                <a:solidFill>
                  <a:schemeClr val="accent1">
                    <a:lumMod val="75000"/>
                  </a:schemeClr>
                </a:solidFill>
              </a:rPr>
              <a:t>increasing the risks in light of the chaotic restitution process;</a:t>
            </a:r>
          </a:p>
        </p:txBody>
      </p: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2000" y="4172199"/>
            <a:ext cx="7675858" cy="2683277"/>
          </a:xfrm>
          <a:prstGeom prst="rect">
            <a:avLst/>
          </a:prstGeom>
        </p:spPr>
      </p:pic>
      <p:sp>
        <p:nvSpPr>
          <p:cNvPr id="13" name="TextBox 12"/>
          <p:cNvSpPr txBox="1"/>
          <p:nvPr/>
        </p:nvSpPr>
        <p:spPr>
          <a:xfrm>
            <a:off x="1881520" y="583555"/>
            <a:ext cx="5105400" cy="553998"/>
          </a:xfrm>
          <a:prstGeom prst="rect">
            <a:avLst/>
          </a:prstGeom>
          <a:noFill/>
        </p:spPr>
        <p:txBody>
          <a:bodyPr wrap="square" rtlCol="0">
            <a:spAutoFit/>
          </a:bodyPr>
          <a:lstStyle/>
          <a:p>
            <a:r>
              <a:rPr lang="en-US" sz="3000" b="1" dirty="0" smtClean="0">
                <a:solidFill>
                  <a:schemeClr val="accent5"/>
                </a:solidFill>
              </a:rPr>
              <a:t>Forestry Norms</a:t>
            </a:r>
            <a:endParaRPr lang="en-US" sz="3000" dirty="0">
              <a:solidFill>
                <a:schemeClr val="accent5"/>
              </a:solidFill>
              <a:effectLst/>
            </a:endParaRPr>
          </a:p>
        </p:txBody>
      </p:sp>
      <p:sp>
        <p:nvSpPr>
          <p:cNvPr id="14" name="TextBox 13"/>
          <p:cNvSpPr txBox="1"/>
          <p:nvPr/>
        </p:nvSpPr>
        <p:spPr>
          <a:xfrm>
            <a:off x="1881518" y="1066800"/>
            <a:ext cx="4366882" cy="400110"/>
          </a:xfrm>
          <a:prstGeom prst="rect">
            <a:avLst/>
          </a:prstGeom>
          <a:noFill/>
        </p:spPr>
        <p:txBody>
          <a:bodyPr wrap="square" rtlCol="0">
            <a:spAutoFit/>
          </a:bodyPr>
          <a:lstStyle/>
          <a:p>
            <a:r>
              <a:rPr lang="en-US" sz="2000" dirty="0" smtClean="0"/>
              <a:t>2000</a:t>
            </a:r>
            <a:endParaRPr lang="en-US" sz="2000" dirty="0">
              <a:effectLst/>
            </a:endParaRPr>
          </a:p>
        </p:txBody>
      </p:sp>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29398" y="655678"/>
            <a:ext cx="2161317" cy="2163722"/>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86055974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3620" y="533400"/>
            <a:ext cx="1320792" cy="980445"/>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0" y="4174536"/>
            <a:ext cx="7675858" cy="2678603"/>
          </a:xfrm>
          <a:prstGeom prst="rect">
            <a:avLst/>
          </a:prstGeom>
        </p:spPr>
      </p:pic>
      <p:sp>
        <p:nvSpPr>
          <p:cNvPr id="14" name="TextBox 13"/>
          <p:cNvSpPr txBox="1"/>
          <p:nvPr/>
        </p:nvSpPr>
        <p:spPr>
          <a:xfrm>
            <a:off x="1881520" y="533400"/>
            <a:ext cx="5105400" cy="646331"/>
          </a:xfrm>
          <a:prstGeom prst="rect">
            <a:avLst/>
          </a:prstGeom>
          <a:noFill/>
        </p:spPr>
        <p:txBody>
          <a:bodyPr wrap="square" rtlCol="0">
            <a:spAutoFit/>
          </a:bodyPr>
          <a:lstStyle/>
          <a:p>
            <a:r>
              <a:rPr lang="en-US" sz="3000" b="1" dirty="0" smtClean="0">
                <a:solidFill>
                  <a:schemeClr val="accent5"/>
                </a:solidFill>
              </a:rPr>
              <a:t>PINMATRA</a:t>
            </a:r>
            <a:r>
              <a:rPr lang="en-US" sz="3600" b="1" dirty="0" smtClean="0">
                <a:solidFill>
                  <a:schemeClr val="accent5"/>
                </a:solidFill>
              </a:rPr>
              <a:t> Study</a:t>
            </a:r>
            <a:endParaRPr lang="en-US" sz="3600" dirty="0">
              <a:solidFill>
                <a:schemeClr val="accent5"/>
              </a:solidFill>
              <a:effectLst/>
            </a:endParaRPr>
          </a:p>
        </p:txBody>
      </p:sp>
      <p:sp>
        <p:nvSpPr>
          <p:cNvPr id="15" name="TextBox 14"/>
          <p:cNvSpPr txBox="1"/>
          <p:nvPr/>
        </p:nvSpPr>
        <p:spPr>
          <a:xfrm>
            <a:off x="1881518" y="1066800"/>
            <a:ext cx="5105400" cy="400110"/>
          </a:xfrm>
          <a:prstGeom prst="rect">
            <a:avLst/>
          </a:prstGeom>
          <a:noFill/>
        </p:spPr>
        <p:txBody>
          <a:bodyPr wrap="square" rtlCol="0">
            <a:spAutoFit/>
          </a:bodyPr>
          <a:lstStyle/>
          <a:p>
            <a:r>
              <a:rPr lang="en-US" sz="2000" dirty="0" smtClean="0"/>
              <a:t>2005</a:t>
            </a:r>
            <a:endParaRPr lang="en-US" sz="2000" dirty="0">
              <a:effectLst/>
            </a:endParaRPr>
          </a:p>
        </p:txBody>
      </p:sp>
      <p:sp>
        <p:nvSpPr>
          <p:cNvPr id="22" name="TextBox 21"/>
          <p:cNvSpPr txBox="1"/>
          <p:nvPr/>
        </p:nvSpPr>
        <p:spPr>
          <a:xfrm>
            <a:off x="304800" y="1614782"/>
            <a:ext cx="7543800" cy="2523768"/>
          </a:xfrm>
          <a:prstGeom prst="rect">
            <a:avLst/>
          </a:prstGeom>
          <a:noFill/>
        </p:spPr>
        <p:txBody>
          <a:bodyPr wrap="square" rtlCol="0">
            <a:spAutoFit/>
          </a:bodyPr>
          <a:lstStyle/>
          <a:p>
            <a:pPr marL="285750" indent="-285750">
              <a:spcBef>
                <a:spcPts val="300"/>
              </a:spcBef>
              <a:spcAft>
                <a:spcPts val="300"/>
              </a:spcAft>
              <a:buClr>
                <a:srgbClr val="19A44A"/>
              </a:buClr>
              <a:buSzPct val="150000"/>
              <a:buBlip>
                <a:blip r:embed="rId5"/>
              </a:buBlip>
            </a:pPr>
            <a:r>
              <a:rPr lang="en-US" sz="1600" dirty="0" smtClean="0">
                <a:solidFill>
                  <a:schemeClr val="accent1">
                    <a:lumMod val="75000"/>
                  </a:schemeClr>
                </a:solidFill>
              </a:rPr>
              <a:t>detailed </a:t>
            </a:r>
            <a:r>
              <a:rPr lang="en-US" sz="1600" dirty="0">
                <a:solidFill>
                  <a:schemeClr val="accent1">
                    <a:lumMod val="75000"/>
                  </a:schemeClr>
                </a:solidFill>
              </a:rPr>
              <a:t>identification criteria and indicators;</a:t>
            </a:r>
          </a:p>
          <a:p>
            <a:pPr marL="285750" indent="-285750">
              <a:spcBef>
                <a:spcPts val="300"/>
              </a:spcBef>
              <a:spcAft>
                <a:spcPts val="300"/>
              </a:spcAft>
              <a:buClr>
                <a:srgbClr val="19A44A"/>
              </a:buClr>
              <a:buSzPct val="150000"/>
              <a:buBlip>
                <a:blip r:embed="rId5"/>
              </a:buBlip>
            </a:pPr>
            <a:r>
              <a:rPr lang="en-US" sz="1600" dirty="0">
                <a:solidFill>
                  <a:schemeClr val="accent1">
                    <a:lumMod val="75000"/>
                  </a:schemeClr>
                </a:solidFill>
              </a:rPr>
              <a:t>performed using centralized ICAS database on </a:t>
            </a:r>
            <a:r>
              <a:rPr lang="en-US" sz="1600" dirty="0" smtClean="0">
                <a:solidFill>
                  <a:schemeClr val="accent1">
                    <a:lumMod val="75000"/>
                  </a:schemeClr>
                </a:solidFill>
              </a:rPr>
              <a:t>all FMPs </a:t>
            </a:r>
            <a:endParaRPr lang="en-US" sz="1600" dirty="0">
              <a:solidFill>
                <a:schemeClr val="accent1">
                  <a:lumMod val="75000"/>
                </a:schemeClr>
              </a:solidFill>
            </a:endParaRPr>
          </a:p>
          <a:p>
            <a:pPr marL="285750" indent="-285750">
              <a:spcBef>
                <a:spcPts val="300"/>
              </a:spcBef>
              <a:spcAft>
                <a:spcPts val="300"/>
              </a:spcAft>
              <a:buClr>
                <a:srgbClr val="19A44A"/>
              </a:buClr>
              <a:buSzPct val="150000"/>
              <a:buBlip>
                <a:blip r:embed="rId5"/>
              </a:buBlip>
            </a:pPr>
            <a:r>
              <a:rPr lang="en-US" sz="1600" dirty="0">
                <a:solidFill>
                  <a:schemeClr val="accent1">
                    <a:lumMod val="75000"/>
                  </a:schemeClr>
                </a:solidFill>
              </a:rPr>
              <a:t>designed to support the designation process of Natura 2000 </a:t>
            </a:r>
            <a:r>
              <a:rPr lang="en-US" sz="1600" dirty="0" smtClean="0">
                <a:solidFill>
                  <a:schemeClr val="accent1">
                    <a:lumMod val="75000"/>
                  </a:schemeClr>
                </a:solidFill>
              </a:rPr>
              <a:t>sites</a:t>
            </a:r>
            <a:br>
              <a:rPr lang="en-US" sz="1600" dirty="0" smtClean="0">
                <a:solidFill>
                  <a:schemeClr val="accent1">
                    <a:lumMod val="75000"/>
                  </a:schemeClr>
                </a:solidFill>
              </a:rPr>
            </a:br>
            <a:r>
              <a:rPr lang="en-US" sz="1600" dirty="0" smtClean="0">
                <a:solidFill>
                  <a:schemeClr val="accent1">
                    <a:lumMod val="75000"/>
                  </a:schemeClr>
                </a:solidFill>
              </a:rPr>
              <a:t>(&gt; </a:t>
            </a:r>
            <a:r>
              <a:rPr lang="en-US" sz="1600" dirty="0">
                <a:solidFill>
                  <a:schemeClr val="accent1">
                    <a:lumMod val="75000"/>
                  </a:schemeClr>
                </a:solidFill>
              </a:rPr>
              <a:t>80% became part of the Nature 2000</a:t>
            </a:r>
            <a:r>
              <a:rPr lang="en-US" sz="1600" dirty="0" smtClean="0">
                <a:solidFill>
                  <a:schemeClr val="accent1">
                    <a:lumMod val="75000"/>
                  </a:schemeClr>
                </a:solidFill>
              </a:rPr>
              <a:t>).</a:t>
            </a:r>
          </a:p>
          <a:p>
            <a:pPr marL="285750" indent="-285750">
              <a:spcBef>
                <a:spcPts val="300"/>
              </a:spcBef>
              <a:spcAft>
                <a:spcPts val="300"/>
              </a:spcAft>
              <a:buSzPct val="150000"/>
              <a:buBlip>
                <a:blip r:embed="rId6"/>
              </a:buBlip>
            </a:pPr>
            <a:r>
              <a:rPr lang="en-US" sz="1600" dirty="0" smtClean="0">
                <a:solidFill>
                  <a:schemeClr val="accent1">
                    <a:lumMod val="75000"/>
                  </a:schemeClr>
                </a:solidFill>
              </a:rPr>
              <a:t>preliminary </a:t>
            </a:r>
            <a:r>
              <a:rPr lang="en-US" sz="1600" dirty="0">
                <a:solidFill>
                  <a:schemeClr val="accent1">
                    <a:lumMod val="75000"/>
                  </a:schemeClr>
                </a:solidFill>
              </a:rPr>
              <a:t>assessment - the study is more a kind of desktop research </a:t>
            </a:r>
          </a:p>
          <a:p>
            <a:pPr marL="285750" indent="-285750">
              <a:spcBef>
                <a:spcPts val="300"/>
              </a:spcBef>
              <a:spcAft>
                <a:spcPts val="300"/>
              </a:spcAft>
              <a:buSzPct val="150000"/>
              <a:buBlip>
                <a:blip r:embed="rId6"/>
              </a:buBlip>
            </a:pPr>
            <a:r>
              <a:rPr lang="en-US" sz="1600" dirty="0">
                <a:solidFill>
                  <a:schemeClr val="accent1">
                    <a:lumMod val="75000"/>
                  </a:schemeClr>
                </a:solidFill>
              </a:rPr>
              <a:t>final results are not formally approved by the ICAS scientific council; </a:t>
            </a:r>
          </a:p>
          <a:p>
            <a:pPr marL="285750" indent="-285750">
              <a:spcBef>
                <a:spcPts val="300"/>
              </a:spcBef>
              <a:spcAft>
                <a:spcPts val="300"/>
              </a:spcAft>
              <a:buSzPct val="150000"/>
              <a:buBlip>
                <a:blip r:embed="rId6"/>
              </a:buBlip>
            </a:pPr>
            <a:r>
              <a:rPr lang="en-US" sz="1600" dirty="0">
                <a:solidFill>
                  <a:schemeClr val="accent1">
                    <a:lumMod val="75000"/>
                  </a:schemeClr>
                </a:solidFill>
              </a:rPr>
              <a:t>results are not fully transparently publish; </a:t>
            </a:r>
          </a:p>
          <a:p>
            <a:pPr marL="285750" indent="-285750">
              <a:spcBef>
                <a:spcPts val="300"/>
              </a:spcBef>
              <a:spcAft>
                <a:spcPts val="300"/>
              </a:spcAft>
              <a:buSzPct val="150000"/>
              <a:buBlip>
                <a:blip r:embed="rId6"/>
              </a:buBlip>
            </a:pPr>
            <a:r>
              <a:rPr lang="en-US" sz="1600" dirty="0">
                <a:solidFill>
                  <a:schemeClr val="accent1">
                    <a:lumMod val="75000"/>
                  </a:schemeClr>
                </a:solidFill>
              </a:rPr>
              <a:t>decision makers are not informed.</a:t>
            </a:r>
          </a:p>
        </p:txBody>
      </p:sp>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28196" y="657779"/>
            <a:ext cx="2163722" cy="2159520"/>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17639271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3544" y="551384"/>
            <a:ext cx="1156362" cy="1125016"/>
          </a:xfrm>
          <a:prstGeom prst="rect">
            <a:avLst/>
          </a:prstGeom>
        </p:spPr>
      </p:pic>
      <p:sp>
        <p:nvSpPr>
          <p:cNvPr id="22" name="TextBox 21"/>
          <p:cNvSpPr txBox="1"/>
          <p:nvPr/>
        </p:nvSpPr>
        <p:spPr>
          <a:xfrm>
            <a:off x="304491" y="2066598"/>
            <a:ext cx="6934509" cy="1954381"/>
          </a:xfrm>
          <a:prstGeom prst="rect">
            <a:avLst/>
          </a:prstGeom>
          <a:noFill/>
        </p:spPr>
        <p:txBody>
          <a:bodyPr wrap="square" rtlCol="0">
            <a:spAutoFit/>
          </a:bodyPr>
          <a:lstStyle/>
          <a:p>
            <a:pPr marL="285750" indent="-285750">
              <a:spcBef>
                <a:spcPts val="300"/>
              </a:spcBef>
              <a:spcAft>
                <a:spcPts val="300"/>
              </a:spcAft>
              <a:buClr>
                <a:srgbClr val="19A44A"/>
              </a:buClr>
              <a:buSzPct val="150000"/>
              <a:buBlip>
                <a:blip r:embed="rId4"/>
              </a:buBlip>
            </a:pPr>
            <a:r>
              <a:rPr lang="en-US" sz="1600" dirty="0" smtClean="0">
                <a:solidFill>
                  <a:schemeClr val="accent1">
                    <a:lumMod val="75000"/>
                  </a:schemeClr>
                </a:solidFill>
              </a:rPr>
              <a:t>criteria </a:t>
            </a:r>
            <a:r>
              <a:rPr lang="en-US" sz="1600" dirty="0">
                <a:solidFill>
                  <a:schemeClr val="accent1">
                    <a:lumMod val="75000"/>
                  </a:schemeClr>
                </a:solidFill>
              </a:rPr>
              <a:t>and indicators harmonized with the </a:t>
            </a:r>
            <a:r>
              <a:rPr lang="en-US" sz="1600" dirty="0" smtClean="0">
                <a:solidFill>
                  <a:schemeClr val="accent1">
                    <a:lumMod val="75000"/>
                  </a:schemeClr>
                </a:solidFill>
              </a:rPr>
              <a:t>PINMATRA ones;</a:t>
            </a:r>
            <a:endParaRPr lang="en-US" sz="1600" dirty="0">
              <a:solidFill>
                <a:schemeClr val="accent1">
                  <a:lumMod val="75000"/>
                </a:schemeClr>
              </a:solidFill>
            </a:endParaRPr>
          </a:p>
          <a:p>
            <a:pPr marL="285750" indent="-285750">
              <a:spcBef>
                <a:spcPts val="300"/>
              </a:spcBef>
              <a:spcAft>
                <a:spcPts val="300"/>
              </a:spcAft>
              <a:buClr>
                <a:srgbClr val="19A44A"/>
              </a:buClr>
              <a:buSzPct val="150000"/>
              <a:buBlip>
                <a:blip r:embed="rId4"/>
              </a:buBlip>
            </a:pPr>
            <a:r>
              <a:rPr lang="en-US" sz="1600" dirty="0">
                <a:solidFill>
                  <a:schemeClr val="accent1">
                    <a:lumMod val="75000"/>
                  </a:schemeClr>
                </a:solidFill>
              </a:rPr>
              <a:t>thousand of ha are protected on a voluntary basis through </a:t>
            </a:r>
            <a:r>
              <a:rPr lang="en-US" sz="1600" dirty="0" smtClean="0">
                <a:solidFill>
                  <a:schemeClr val="accent1">
                    <a:lumMod val="75000"/>
                  </a:schemeClr>
                </a:solidFill>
              </a:rPr>
              <a:t>FSC® certification </a:t>
            </a:r>
          </a:p>
          <a:p>
            <a:pPr marL="285750" indent="-285750">
              <a:spcBef>
                <a:spcPts val="300"/>
              </a:spcBef>
              <a:spcAft>
                <a:spcPts val="300"/>
              </a:spcAft>
              <a:buClr>
                <a:srgbClr val="19A44A"/>
              </a:buClr>
              <a:buSzPct val="150000"/>
              <a:buBlip>
                <a:blip r:embed="rId4"/>
              </a:buBlip>
            </a:pPr>
            <a:r>
              <a:rPr lang="en-US" sz="1600" dirty="0" smtClean="0">
                <a:solidFill>
                  <a:schemeClr val="accent1">
                    <a:lumMod val="75000"/>
                  </a:schemeClr>
                </a:solidFill>
              </a:rPr>
              <a:t> &gt; 3000 </a:t>
            </a:r>
            <a:r>
              <a:rPr lang="en-US" sz="1600" dirty="0">
                <a:solidFill>
                  <a:schemeClr val="accent1">
                    <a:lumMod val="75000"/>
                  </a:schemeClr>
                </a:solidFill>
              </a:rPr>
              <a:t>only in WWF PCAs;;</a:t>
            </a:r>
            <a:endParaRPr lang="it-IT" sz="1600" dirty="0" smtClean="0">
              <a:solidFill>
                <a:schemeClr val="accent1">
                  <a:lumMod val="75000"/>
                </a:schemeClr>
              </a:solidFill>
            </a:endParaRPr>
          </a:p>
          <a:p>
            <a:pPr>
              <a:spcBef>
                <a:spcPts val="300"/>
              </a:spcBef>
              <a:spcAft>
                <a:spcPts val="300"/>
              </a:spcAft>
              <a:buSzPct val="150000"/>
            </a:pPr>
            <a:endParaRPr lang="en-US" sz="1600" dirty="0" smtClean="0">
              <a:solidFill>
                <a:schemeClr val="accent1">
                  <a:lumMod val="75000"/>
                </a:schemeClr>
              </a:solidFill>
            </a:endParaRPr>
          </a:p>
          <a:p>
            <a:pPr marL="285750" indent="-285750">
              <a:spcBef>
                <a:spcPts val="300"/>
              </a:spcBef>
              <a:spcAft>
                <a:spcPts val="300"/>
              </a:spcAft>
              <a:buSzPct val="150000"/>
              <a:buBlip>
                <a:blip r:embed="rId5"/>
              </a:buBlip>
            </a:pPr>
            <a:r>
              <a:rPr lang="en-US" sz="1600" dirty="0" smtClean="0">
                <a:solidFill>
                  <a:schemeClr val="accent1">
                    <a:lumMod val="75000"/>
                  </a:schemeClr>
                </a:solidFill>
              </a:rPr>
              <a:t>voluntary </a:t>
            </a:r>
            <a:r>
              <a:rPr lang="en-US" sz="1600" dirty="0">
                <a:solidFill>
                  <a:schemeClr val="accent1">
                    <a:lumMod val="75000"/>
                  </a:schemeClr>
                </a:solidFill>
              </a:rPr>
              <a:t>mechanism</a:t>
            </a:r>
          </a:p>
          <a:p>
            <a:pPr marL="285750" indent="-285750">
              <a:spcBef>
                <a:spcPts val="300"/>
              </a:spcBef>
              <a:spcAft>
                <a:spcPts val="300"/>
              </a:spcAft>
              <a:buSzPct val="150000"/>
              <a:buBlip>
                <a:blip r:embed="rId5"/>
              </a:buBlip>
            </a:pPr>
            <a:r>
              <a:rPr lang="en-US" sz="1600" dirty="0">
                <a:solidFill>
                  <a:schemeClr val="accent1">
                    <a:lumMod val="75000"/>
                  </a:schemeClr>
                </a:solidFill>
              </a:rPr>
              <a:t>there are few </a:t>
            </a:r>
            <a:r>
              <a:rPr lang="en-US" sz="1600" dirty="0" smtClean="0">
                <a:solidFill>
                  <a:schemeClr val="accent1">
                    <a:lumMod val="75000"/>
                  </a:schemeClr>
                </a:solidFill>
              </a:rPr>
              <a:t>FSC® </a:t>
            </a:r>
            <a:r>
              <a:rPr lang="en-US" sz="1600" dirty="0">
                <a:solidFill>
                  <a:schemeClr val="accent1">
                    <a:lumMod val="75000"/>
                  </a:schemeClr>
                </a:solidFill>
              </a:rPr>
              <a:t>certified areas</a:t>
            </a:r>
          </a:p>
        </p:txBody>
      </p: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2000" y="4172199"/>
            <a:ext cx="7675858" cy="2683277"/>
          </a:xfrm>
          <a:prstGeom prst="rect">
            <a:avLst/>
          </a:prstGeom>
        </p:spPr>
      </p:pic>
      <p:sp>
        <p:nvSpPr>
          <p:cNvPr id="12" name="TextBox 11"/>
          <p:cNvSpPr txBox="1"/>
          <p:nvPr/>
        </p:nvSpPr>
        <p:spPr>
          <a:xfrm>
            <a:off x="1881520" y="609600"/>
            <a:ext cx="5105400" cy="553998"/>
          </a:xfrm>
          <a:prstGeom prst="rect">
            <a:avLst/>
          </a:prstGeom>
          <a:noFill/>
        </p:spPr>
        <p:txBody>
          <a:bodyPr wrap="square" rtlCol="0">
            <a:spAutoFit/>
          </a:bodyPr>
          <a:lstStyle/>
          <a:p>
            <a:r>
              <a:rPr lang="en-US" sz="3000" b="1" dirty="0">
                <a:solidFill>
                  <a:schemeClr val="accent5"/>
                </a:solidFill>
              </a:rPr>
              <a:t>HCV concept</a:t>
            </a:r>
            <a:endParaRPr lang="en-US" sz="3000" dirty="0">
              <a:solidFill>
                <a:schemeClr val="accent5"/>
              </a:solidFill>
            </a:endParaRPr>
          </a:p>
        </p:txBody>
      </p:sp>
      <p:sp>
        <p:nvSpPr>
          <p:cNvPr id="13" name="TextBox 12"/>
          <p:cNvSpPr txBox="1"/>
          <p:nvPr/>
        </p:nvSpPr>
        <p:spPr>
          <a:xfrm>
            <a:off x="1881518" y="1066800"/>
            <a:ext cx="5105400" cy="400110"/>
          </a:xfrm>
          <a:prstGeom prst="rect">
            <a:avLst/>
          </a:prstGeom>
          <a:noFill/>
        </p:spPr>
        <p:txBody>
          <a:bodyPr wrap="square" rtlCol="0">
            <a:spAutoFit/>
          </a:bodyPr>
          <a:lstStyle/>
          <a:p>
            <a:r>
              <a:rPr lang="en-US" sz="2000" dirty="0" smtClean="0"/>
              <a:t>2010</a:t>
            </a:r>
            <a:endParaRPr lang="en-US" sz="2000" dirty="0">
              <a:effectLst/>
            </a:endParaRPr>
          </a:p>
        </p:txBody>
      </p:sp>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28196" y="655678"/>
            <a:ext cx="2163722" cy="2163722"/>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97012845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4338" y="467080"/>
            <a:ext cx="1151163" cy="1133120"/>
          </a:xfrm>
          <a:prstGeom prst="rect">
            <a:avLst/>
          </a:prstGeom>
        </p:spPr>
      </p:pic>
      <p:sp>
        <p:nvSpPr>
          <p:cNvPr id="22" name="TextBox 21"/>
          <p:cNvSpPr txBox="1"/>
          <p:nvPr/>
        </p:nvSpPr>
        <p:spPr>
          <a:xfrm>
            <a:off x="304490" y="1839486"/>
            <a:ext cx="6782109" cy="2046714"/>
          </a:xfrm>
          <a:prstGeom prst="rect">
            <a:avLst/>
          </a:prstGeom>
          <a:noFill/>
        </p:spPr>
        <p:txBody>
          <a:bodyPr wrap="square" rtlCol="0">
            <a:spAutoFit/>
          </a:bodyPr>
          <a:lstStyle/>
          <a:p>
            <a:pPr marL="285750" indent="-285750">
              <a:spcBef>
                <a:spcPts val="300"/>
              </a:spcBef>
              <a:spcAft>
                <a:spcPts val="300"/>
              </a:spcAft>
              <a:buClr>
                <a:srgbClr val="19A44A"/>
              </a:buClr>
              <a:buSzPct val="150000"/>
              <a:buBlip>
                <a:blip r:embed="rId4"/>
              </a:buBlip>
            </a:pPr>
            <a:r>
              <a:rPr lang="en-US" sz="1600" dirty="0" smtClean="0">
                <a:solidFill>
                  <a:schemeClr val="accent1">
                    <a:lumMod val="75000"/>
                  </a:schemeClr>
                </a:solidFill>
              </a:rPr>
              <a:t>petition </a:t>
            </a:r>
            <a:r>
              <a:rPr lang="en-US" sz="1600" dirty="0">
                <a:solidFill>
                  <a:schemeClr val="accent1">
                    <a:lumMod val="75000"/>
                  </a:schemeClr>
                </a:solidFill>
              </a:rPr>
              <a:t>supported by 100.000 signatures in a month;</a:t>
            </a:r>
          </a:p>
          <a:p>
            <a:pPr marL="285750" indent="-285750">
              <a:spcBef>
                <a:spcPts val="300"/>
              </a:spcBef>
              <a:spcAft>
                <a:spcPts val="300"/>
              </a:spcAft>
              <a:buClr>
                <a:srgbClr val="19A44A"/>
              </a:buClr>
              <a:buSzPct val="150000"/>
              <a:buBlip>
                <a:blip r:embed="rId4"/>
              </a:buBlip>
            </a:pPr>
            <a:r>
              <a:rPr lang="en-US" sz="1600" dirty="0">
                <a:solidFill>
                  <a:schemeClr val="accent1">
                    <a:lumMod val="75000"/>
                  </a:schemeClr>
                </a:solidFill>
              </a:rPr>
              <a:t>CA assume to amend the Forest Norms to ensure their protection;</a:t>
            </a:r>
          </a:p>
          <a:p>
            <a:pPr marL="285750" indent="-285750">
              <a:spcBef>
                <a:spcPts val="300"/>
              </a:spcBef>
              <a:spcAft>
                <a:spcPts val="300"/>
              </a:spcAft>
              <a:buClr>
                <a:srgbClr val="19A44A"/>
              </a:buClr>
              <a:buSzPct val="150000"/>
              <a:buBlip>
                <a:blip r:embed="rId4"/>
              </a:buBlip>
            </a:pPr>
            <a:r>
              <a:rPr lang="en-US" sz="1600" dirty="0" err="1">
                <a:solidFill>
                  <a:schemeClr val="accent1">
                    <a:lumMod val="75000"/>
                  </a:schemeClr>
                </a:solidFill>
              </a:rPr>
              <a:t>MoU</a:t>
            </a:r>
            <a:r>
              <a:rPr lang="en-US" sz="1600" dirty="0">
                <a:solidFill>
                  <a:schemeClr val="accent1">
                    <a:lumMod val="75000"/>
                  </a:schemeClr>
                </a:solidFill>
              </a:rPr>
              <a:t> for establishing the National Catalogue of Virgin and </a:t>
            </a:r>
            <a:r>
              <a:rPr lang="en-US" sz="1600" dirty="0" err="1">
                <a:solidFill>
                  <a:schemeClr val="accent1">
                    <a:lumMod val="75000"/>
                  </a:schemeClr>
                </a:solidFill>
              </a:rPr>
              <a:t>Cvasi</a:t>
            </a:r>
            <a:r>
              <a:rPr lang="en-US" sz="1600" dirty="0">
                <a:solidFill>
                  <a:schemeClr val="accent1">
                    <a:lumMod val="75000"/>
                  </a:schemeClr>
                </a:solidFill>
              </a:rPr>
              <a:t>-virgin Forests – as an evidence and management tool to protect OGF. </a:t>
            </a:r>
          </a:p>
          <a:p>
            <a:pPr marL="285750" indent="-285750">
              <a:spcBef>
                <a:spcPts val="300"/>
              </a:spcBef>
              <a:spcAft>
                <a:spcPts val="300"/>
              </a:spcAft>
              <a:buClr>
                <a:srgbClr val="19A44A"/>
              </a:buClr>
              <a:buSzPct val="150000"/>
              <a:buBlip>
                <a:blip r:embed="rId4"/>
              </a:buBlip>
            </a:pPr>
            <a:r>
              <a:rPr lang="en-US" sz="1600" dirty="0">
                <a:solidFill>
                  <a:schemeClr val="accent1">
                    <a:lumMod val="75000"/>
                  </a:schemeClr>
                </a:solidFill>
              </a:rPr>
              <a:t>Since it was not a clear identification of the OGF the only chance to speed up the process was to make it more transparent and participatory - to allow interested stakeholders to bring their contribution. </a:t>
            </a: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01" y="4172199"/>
            <a:ext cx="7675855" cy="2683277"/>
          </a:xfrm>
          <a:prstGeom prst="rect">
            <a:avLst/>
          </a:prstGeom>
        </p:spPr>
      </p:pic>
      <p:sp>
        <p:nvSpPr>
          <p:cNvPr id="12" name="TextBox 11"/>
          <p:cNvSpPr txBox="1"/>
          <p:nvPr/>
        </p:nvSpPr>
        <p:spPr>
          <a:xfrm>
            <a:off x="1881520" y="609600"/>
            <a:ext cx="5105400" cy="553998"/>
          </a:xfrm>
          <a:prstGeom prst="rect">
            <a:avLst/>
          </a:prstGeom>
          <a:noFill/>
        </p:spPr>
        <p:txBody>
          <a:bodyPr wrap="square" rtlCol="0">
            <a:spAutoFit/>
          </a:bodyPr>
          <a:lstStyle/>
          <a:p>
            <a:r>
              <a:rPr lang="en-US" sz="3000" b="1" dirty="0">
                <a:solidFill>
                  <a:schemeClr val="accent5"/>
                </a:solidFill>
              </a:rPr>
              <a:t>WWF </a:t>
            </a:r>
            <a:r>
              <a:rPr lang="en-US" sz="3000" b="1" dirty="0" smtClean="0">
                <a:solidFill>
                  <a:schemeClr val="accent5"/>
                </a:solidFill>
              </a:rPr>
              <a:t>Campaign</a:t>
            </a:r>
            <a:endParaRPr lang="en-US" sz="3000" dirty="0">
              <a:solidFill>
                <a:schemeClr val="accent5"/>
              </a:solidFill>
            </a:endParaRPr>
          </a:p>
        </p:txBody>
      </p:sp>
      <p:sp>
        <p:nvSpPr>
          <p:cNvPr id="13" name="TextBox 12"/>
          <p:cNvSpPr txBox="1"/>
          <p:nvPr/>
        </p:nvSpPr>
        <p:spPr>
          <a:xfrm>
            <a:off x="1881518" y="1066800"/>
            <a:ext cx="5105400" cy="400110"/>
          </a:xfrm>
          <a:prstGeom prst="rect">
            <a:avLst/>
          </a:prstGeom>
          <a:noFill/>
        </p:spPr>
        <p:txBody>
          <a:bodyPr wrap="square" rtlCol="0">
            <a:spAutoFit/>
          </a:bodyPr>
          <a:lstStyle/>
          <a:p>
            <a:r>
              <a:rPr lang="en-US" sz="2000" dirty="0" smtClean="0"/>
              <a:t>2011</a:t>
            </a:r>
            <a:endParaRPr lang="en-US" sz="2000" dirty="0">
              <a:effectLst/>
            </a:endParaRPr>
          </a:p>
        </p:txBody>
      </p:sp>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28196" y="655678"/>
            <a:ext cx="2163722" cy="2163722"/>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62756923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17721</TotalTime>
  <Words>2770</Words>
  <Application>Microsoft Office PowerPoint</Application>
  <PresentationFormat>On-screen Show (4:3)</PresentationFormat>
  <Paragraphs>416</Paragraphs>
  <Slides>26</Slides>
  <Notes>26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Arial</vt:lpstr>
      <vt:lpstr>Open Sans</vt:lpstr>
      <vt:lpstr>Wingdings</vt:lpstr>
      <vt:lpstr>Calibri</vt:lpstr>
      <vt:lpstr>WWF</vt:lpstr>
      <vt:lpstr>Office Theme</vt:lpstr>
      <vt:lpstr>Radu Vlad - WWF Romania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HP</dc:creator>
  <cp:lastModifiedBy>HP</cp:lastModifiedBy>
  <cp:revision>518</cp:revision>
  <dcterms:created xsi:type="dcterms:W3CDTF">2019-04-22T04:53:24Z</dcterms:created>
  <dcterms:modified xsi:type="dcterms:W3CDTF">2021-04-28T19:54:35Z</dcterms:modified>
</cp:coreProperties>
</file>